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58" r:id="rId1"/>
  </p:sldMasterIdLst>
  <p:sldIdLst>
    <p:sldId id="256" r:id="rId2"/>
    <p:sldId id="295" r:id="rId3"/>
    <p:sldId id="296" r:id="rId4"/>
    <p:sldId id="257" r:id="rId5"/>
    <p:sldId id="263" r:id="rId6"/>
    <p:sldId id="262" r:id="rId7"/>
    <p:sldId id="261" r:id="rId8"/>
    <p:sldId id="298" r:id="rId9"/>
    <p:sldId id="297" r:id="rId10"/>
    <p:sldId id="260" r:id="rId11"/>
    <p:sldId id="299" r:id="rId12"/>
    <p:sldId id="300" r:id="rId13"/>
    <p:sldId id="301" r:id="rId14"/>
    <p:sldId id="302" r:id="rId15"/>
    <p:sldId id="303" r:id="rId16"/>
    <p:sldId id="304" r:id="rId17"/>
    <p:sldId id="305" r:id="rId18"/>
    <p:sldId id="306" r:id="rId19"/>
    <p:sldId id="307" r:id="rId20"/>
    <p:sldId id="309" r:id="rId21"/>
    <p:sldId id="310" r:id="rId22"/>
    <p:sldId id="311" r:id="rId23"/>
    <p:sldId id="312" r:id="rId24"/>
    <p:sldId id="313" r:id="rId25"/>
    <p:sldId id="314" r:id="rId26"/>
    <p:sldId id="315" r:id="rId27"/>
    <p:sldId id="316" r:id="rId28"/>
    <p:sldId id="317" r:id="rId29"/>
    <p:sldId id="318" r:id="rId30"/>
    <p:sldId id="319" r:id="rId31"/>
    <p:sldId id="320" r:id="rId32"/>
    <p:sldId id="321" r:id="rId33"/>
    <p:sldId id="322" r:id="rId34"/>
    <p:sldId id="325" r:id="rId35"/>
    <p:sldId id="326" r:id="rId36"/>
    <p:sldId id="327" r:id="rId37"/>
    <p:sldId id="328" r:id="rId38"/>
    <p:sldId id="329" r:id="rId39"/>
    <p:sldId id="330" r:id="rId40"/>
    <p:sldId id="331" r:id="rId41"/>
    <p:sldId id="324" r:id="rId42"/>
    <p:sldId id="332" r:id="rId43"/>
    <p:sldId id="333" r:id="rId44"/>
    <p:sldId id="267" r:id="rId45"/>
    <p:sldId id="335" r:id="rId46"/>
    <p:sldId id="334" r:id="rId47"/>
    <p:sldId id="336" r:id="rId48"/>
    <p:sldId id="337" r:id="rId49"/>
    <p:sldId id="269" r:id="rId50"/>
    <p:sldId id="338" r:id="rId51"/>
    <p:sldId id="339" r:id="rId52"/>
    <p:sldId id="340" r:id="rId53"/>
    <p:sldId id="341" r:id="rId54"/>
    <p:sldId id="345" r:id="rId55"/>
    <p:sldId id="343" r:id="rId56"/>
    <p:sldId id="273" r:id="rId57"/>
    <p:sldId id="346" r:id="rId58"/>
    <p:sldId id="347" r:id="rId59"/>
    <p:sldId id="348" r:id="rId60"/>
    <p:sldId id="349" r:id="rId61"/>
    <p:sldId id="344" r:id="rId62"/>
    <p:sldId id="292" r:id="rId63"/>
    <p:sldId id="294" r:id="rId6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93" autoAdjust="0"/>
    <p:restoredTop sz="94660"/>
  </p:normalViewPr>
  <p:slideViewPr>
    <p:cSldViewPr snapToGrid="0">
      <p:cViewPr varScale="1">
        <p:scale>
          <a:sx n="107" d="100"/>
          <a:sy n="107" d="100"/>
        </p:scale>
        <p:origin x="84"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8358A47-3CB1-4DAD-8B79-D2038FD49B88}" type="datetimeFigureOut">
              <a:rPr lang="en-IN" smtClean="0"/>
              <a:t>27-06-2022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C0B293A-ABB4-4C97-AD4A-D31DE479CD53}" type="slidenum">
              <a:rPr lang="en-IN" smtClean="0"/>
              <a:t>‹#›</a:t>
            </a:fld>
            <a:endParaRPr lang="en-IN"/>
          </a:p>
        </p:txBody>
      </p:sp>
    </p:spTree>
    <p:extLst>
      <p:ext uri="{BB962C8B-B14F-4D97-AF65-F5344CB8AC3E}">
        <p14:creationId xmlns:p14="http://schemas.microsoft.com/office/powerpoint/2010/main" val="13583684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8358A47-3CB1-4DAD-8B79-D2038FD49B88}" type="datetimeFigureOut">
              <a:rPr lang="en-IN" smtClean="0"/>
              <a:t>27-06-2022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C0B293A-ABB4-4C97-AD4A-D31DE479CD53}" type="slidenum">
              <a:rPr lang="en-IN" smtClean="0"/>
              <a:t>‹#›</a:t>
            </a:fld>
            <a:endParaRPr lang="en-IN"/>
          </a:p>
        </p:txBody>
      </p:sp>
    </p:spTree>
    <p:extLst>
      <p:ext uri="{BB962C8B-B14F-4D97-AF65-F5344CB8AC3E}">
        <p14:creationId xmlns:p14="http://schemas.microsoft.com/office/powerpoint/2010/main" val="36453051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E8358A47-3CB1-4DAD-8B79-D2038FD49B88}" type="datetimeFigureOut">
              <a:rPr lang="en-IN" smtClean="0"/>
              <a:t>27-06-2022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C0B293A-ABB4-4C97-AD4A-D31DE479CD53}" type="slidenum">
              <a:rPr lang="en-IN" smtClean="0"/>
              <a:t>‹#›</a:t>
            </a:fld>
            <a:endParaRPr lang="en-IN"/>
          </a:p>
        </p:txBody>
      </p:sp>
    </p:spTree>
    <p:extLst>
      <p:ext uri="{BB962C8B-B14F-4D97-AF65-F5344CB8AC3E}">
        <p14:creationId xmlns:p14="http://schemas.microsoft.com/office/powerpoint/2010/main" val="14819587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4" name="Text Placeholder 3"/>
          <p:cNvSpPr>
            <a:spLocks noGrp="1"/>
          </p:cNvSpPr>
          <p:nvPr>
            <p:ph type="body" sz="half" idx="13"/>
          </p:nvPr>
        </p:nvSpPr>
        <p:spPr>
          <a:xfrm>
            <a:off x="1930400" y="3771174"/>
            <a:ext cx="7279649" cy="342174"/>
          </a:xfrm>
        </p:spPr>
        <p:txBody>
          <a:bodyPr anchor="t">
            <a:normAutofit/>
          </a:bodyPr>
          <a:lstStyle>
            <a:lvl1pPr marL="0" indent="0">
              <a:buNone/>
              <a:defRPr lang="en-US" sz="1400" b="0" i="0" kern="1200" cap="small" dirty="0">
                <a:solidFill>
                  <a:schemeClr val="accent1"/>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E8358A47-3CB1-4DAD-8B79-D2038FD49B88}" type="datetimeFigureOut">
              <a:rPr lang="en-IN" smtClean="0"/>
              <a:t>27-06-2022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C0B293A-ABB4-4C97-AD4A-D31DE479CD53}" type="slidenum">
              <a:rPr lang="en-IN" smtClean="0"/>
              <a:t>‹#›</a:t>
            </a:fld>
            <a:endParaRPr lang="en-IN"/>
          </a:p>
        </p:txBody>
      </p:sp>
      <p:sp>
        <p:nvSpPr>
          <p:cNvPr id="9" name="TextBox 8"/>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
        <p:nvSpPr>
          <p:cNvPr id="13" name="TextBox 12"/>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47127452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8358A47-3CB1-4DAD-8B79-D2038FD49B88}" type="datetimeFigureOut">
              <a:rPr lang="en-IN" smtClean="0"/>
              <a:t>27-06-2022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C0B293A-ABB4-4C97-AD4A-D31DE479CD53}" type="slidenum">
              <a:rPr lang="en-IN" smtClean="0"/>
              <a:t>‹#›</a:t>
            </a:fld>
            <a:endParaRPr lang="en-IN"/>
          </a:p>
        </p:txBody>
      </p:sp>
    </p:spTree>
    <p:extLst>
      <p:ext uri="{BB962C8B-B14F-4D97-AF65-F5344CB8AC3E}">
        <p14:creationId xmlns:p14="http://schemas.microsoft.com/office/powerpoint/2010/main" val="278238491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E8358A47-3CB1-4DAD-8B79-D2038FD49B88}" type="datetimeFigureOut">
              <a:rPr lang="en-IN" smtClean="0"/>
              <a:t>27-06-2022</a:t>
            </a:fld>
            <a:endParaRPr lang="en-IN"/>
          </a:p>
        </p:txBody>
      </p:sp>
      <p:sp>
        <p:nvSpPr>
          <p:cNvPr id="4"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C0B293A-ABB4-4C97-AD4A-D31DE479CD53}" type="slidenum">
              <a:rPr lang="en-IN" smtClean="0"/>
              <a:t>‹#›</a:t>
            </a:fld>
            <a:endParaRPr lang="en-IN"/>
          </a:p>
        </p:txBody>
      </p:sp>
    </p:spTree>
    <p:extLst>
      <p:ext uri="{BB962C8B-B14F-4D97-AF65-F5344CB8AC3E}">
        <p14:creationId xmlns:p14="http://schemas.microsoft.com/office/powerpoint/2010/main" val="448266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E8358A47-3CB1-4DAD-8B79-D2038FD49B88}" type="datetimeFigureOut">
              <a:rPr lang="en-IN" smtClean="0"/>
              <a:t>27-06-2022</a:t>
            </a:fld>
            <a:endParaRPr lang="en-IN"/>
          </a:p>
        </p:txBody>
      </p:sp>
      <p:sp>
        <p:nvSpPr>
          <p:cNvPr id="4"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C0B293A-ABB4-4C97-AD4A-D31DE479CD53}" type="slidenum">
              <a:rPr lang="en-IN" smtClean="0"/>
              <a:t>‹#›</a:t>
            </a:fld>
            <a:endParaRPr lang="en-IN"/>
          </a:p>
        </p:txBody>
      </p:sp>
    </p:spTree>
    <p:extLst>
      <p:ext uri="{BB962C8B-B14F-4D97-AF65-F5344CB8AC3E}">
        <p14:creationId xmlns:p14="http://schemas.microsoft.com/office/powerpoint/2010/main" val="211351266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8358A47-3CB1-4DAD-8B79-D2038FD49B88}" type="datetimeFigureOut">
              <a:rPr lang="en-IN" smtClean="0"/>
              <a:t>27-06-2022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C0B293A-ABB4-4C97-AD4A-D31DE479CD53}" type="slidenum">
              <a:rPr lang="en-IN" smtClean="0"/>
              <a:t>‹#›</a:t>
            </a:fld>
            <a:endParaRPr lang="en-IN"/>
          </a:p>
        </p:txBody>
      </p:sp>
    </p:spTree>
    <p:extLst>
      <p:ext uri="{BB962C8B-B14F-4D97-AF65-F5344CB8AC3E}">
        <p14:creationId xmlns:p14="http://schemas.microsoft.com/office/powerpoint/2010/main" val="374043484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8358A47-3CB1-4DAD-8B79-D2038FD49B88}" type="datetimeFigureOut">
              <a:rPr lang="en-IN" smtClean="0"/>
              <a:t>27-06-2022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C0B293A-ABB4-4C97-AD4A-D31DE479CD53}" type="slidenum">
              <a:rPr lang="en-IN" smtClean="0"/>
              <a:t>‹#›</a:t>
            </a:fld>
            <a:endParaRPr lang="en-IN"/>
          </a:p>
        </p:txBody>
      </p:sp>
    </p:spTree>
    <p:extLst>
      <p:ext uri="{BB962C8B-B14F-4D97-AF65-F5344CB8AC3E}">
        <p14:creationId xmlns:p14="http://schemas.microsoft.com/office/powerpoint/2010/main" val="6069879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8358A47-3CB1-4DAD-8B79-D2038FD49B88}" type="datetimeFigureOut">
              <a:rPr lang="en-IN" smtClean="0"/>
              <a:t>27-06-2022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C0B293A-ABB4-4C97-AD4A-D31DE479CD53}" type="slidenum">
              <a:rPr lang="en-IN" smtClean="0"/>
              <a:t>‹#›</a:t>
            </a:fld>
            <a:endParaRPr lang="en-IN"/>
          </a:p>
        </p:txBody>
      </p:sp>
    </p:spTree>
    <p:extLst>
      <p:ext uri="{BB962C8B-B14F-4D97-AF65-F5344CB8AC3E}">
        <p14:creationId xmlns:p14="http://schemas.microsoft.com/office/powerpoint/2010/main" val="41852965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8358A47-3CB1-4DAD-8B79-D2038FD49B88}" type="datetimeFigureOut">
              <a:rPr lang="en-IN" smtClean="0"/>
              <a:t>27-06-2022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C0B293A-ABB4-4C97-AD4A-D31DE479CD53}" type="slidenum">
              <a:rPr lang="en-IN" smtClean="0"/>
              <a:t>‹#›</a:t>
            </a:fld>
            <a:endParaRPr lang="en-IN"/>
          </a:p>
        </p:txBody>
      </p:sp>
    </p:spTree>
    <p:extLst>
      <p:ext uri="{BB962C8B-B14F-4D97-AF65-F5344CB8AC3E}">
        <p14:creationId xmlns:p14="http://schemas.microsoft.com/office/powerpoint/2010/main" val="18377500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8358A47-3CB1-4DAD-8B79-D2038FD49B88}" type="datetimeFigureOut">
              <a:rPr lang="en-IN" smtClean="0"/>
              <a:t>27-06-2022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C0B293A-ABB4-4C97-AD4A-D31DE479CD53}" type="slidenum">
              <a:rPr lang="en-IN" smtClean="0"/>
              <a:t>‹#›</a:t>
            </a:fld>
            <a:endParaRPr lang="en-IN"/>
          </a:p>
        </p:txBody>
      </p:sp>
    </p:spTree>
    <p:extLst>
      <p:ext uri="{BB962C8B-B14F-4D97-AF65-F5344CB8AC3E}">
        <p14:creationId xmlns:p14="http://schemas.microsoft.com/office/powerpoint/2010/main" val="20596073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8358A47-3CB1-4DAD-8B79-D2038FD49B88}" type="datetimeFigureOut">
              <a:rPr lang="en-IN" smtClean="0"/>
              <a:t>27-06-2022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BC0B293A-ABB4-4C97-AD4A-D31DE479CD53}" type="slidenum">
              <a:rPr lang="en-IN" smtClean="0"/>
              <a:t>‹#›</a:t>
            </a:fld>
            <a:endParaRPr lang="en-IN"/>
          </a:p>
        </p:txBody>
      </p:sp>
    </p:spTree>
    <p:extLst>
      <p:ext uri="{BB962C8B-B14F-4D97-AF65-F5344CB8AC3E}">
        <p14:creationId xmlns:p14="http://schemas.microsoft.com/office/powerpoint/2010/main" val="3083230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E8358A47-3CB1-4DAD-8B79-D2038FD49B88}" type="datetimeFigureOut">
              <a:rPr lang="en-IN" smtClean="0"/>
              <a:t>27-06-2022</a:t>
            </a:fld>
            <a:endParaRPr lang="en-IN"/>
          </a:p>
        </p:txBody>
      </p:sp>
      <p:sp>
        <p:nvSpPr>
          <p:cNvPr id="5" name="Footer Placeholder 3"/>
          <p:cNvSpPr>
            <a:spLocks noGrp="1"/>
          </p:cNvSpPr>
          <p:nvPr>
            <p:ph type="ftr" sz="quarter" idx="11"/>
          </p:nvPr>
        </p:nvSpPr>
        <p:spPr/>
        <p:txBody>
          <a:bodyPr/>
          <a:lstStyle/>
          <a:p>
            <a:endParaRPr lang="en-IN"/>
          </a:p>
        </p:txBody>
      </p:sp>
      <p:sp>
        <p:nvSpPr>
          <p:cNvPr id="6" name="Slide Number Placeholder 4"/>
          <p:cNvSpPr>
            <a:spLocks noGrp="1"/>
          </p:cNvSpPr>
          <p:nvPr>
            <p:ph type="sldNum" sz="quarter" idx="12"/>
          </p:nvPr>
        </p:nvSpPr>
        <p:spPr/>
        <p:txBody>
          <a:bodyPr/>
          <a:lstStyle/>
          <a:p>
            <a:fld id="{BC0B293A-ABB4-4C97-AD4A-D31DE479CD53}" type="slidenum">
              <a:rPr lang="en-IN" smtClean="0"/>
              <a:t>‹#›</a:t>
            </a:fld>
            <a:endParaRPr lang="en-IN"/>
          </a:p>
        </p:txBody>
      </p:sp>
    </p:spTree>
    <p:extLst>
      <p:ext uri="{BB962C8B-B14F-4D97-AF65-F5344CB8AC3E}">
        <p14:creationId xmlns:p14="http://schemas.microsoft.com/office/powerpoint/2010/main" val="1615821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E8358A47-3CB1-4DAD-8B79-D2038FD49B88}" type="datetimeFigureOut">
              <a:rPr lang="en-IN" smtClean="0"/>
              <a:t>27-06-2022</a:t>
            </a:fld>
            <a:endParaRPr lang="en-IN"/>
          </a:p>
        </p:txBody>
      </p:sp>
      <p:sp>
        <p:nvSpPr>
          <p:cNvPr id="5" name="Footer Placeholder 2"/>
          <p:cNvSpPr>
            <a:spLocks noGrp="1"/>
          </p:cNvSpPr>
          <p:nvPr>
            <p:ph type="ftr" sz="quarter" idx="11"/>
          </p:nvPr>
        </p:nvSpPr>
        <p:spPr/>
        <p:txBody>
          <a:bodyPr/>
          <a:lstStyle/>
          <a:p>
            <a:endParaRPr lang="en-IN"/>
          </a:p>
        </p:txBody>
      </p:sp>
      <p:sp>
        <p:nvSpPr>
          <p:cNvPr id="6" name="Slide Number Placeholder 3"/>
          <p:cNvSpPr>
            <a:spLocks noGrp="1"/>
          </p:cNvSpPr>
          <p:nvPr>
            <p:ph type="sldNum" sz="quarter" idx="12"/>
          </p:nvPr>
        </p:nvSpPr>
        <p:spPr/>
        <p:txBody>
          <a:bodyPr/>
          <a:lstStyle/>
          <a:p>
            <a:fld id="{BC0B293A-ABB4-4C97-AD4A-D31DE479CD53}" type="slidenum">
              <a:rPr lang="en-IN" smtClean="0"/>
              <a:t>‹#›</a:t>
            </a:fld>
            <a:endParaRPr lang="en-IN"/>
          </a:p>
        </p:txBody>
      </p:sp>
    </p:spTree>
    <p:extLst>
      <p:ext uri="{BB962C8B-B14F-4D97-AF65-F5344CB8AC3E}">
        <p14:creationId xmlns:p14="http://schemas.microsoft.com/office/powerpoint/2010/main" val="34208938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4"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E8358A47-3CB1-4DAD-8B79-D2038FD49B88}" type="datetimeFigureOut">
              <a:rPr lang="en-IN" smtClean="0"/>
              <a:t>27-06-2022</a:t>
            </a:fld>
            <a:endParaRPr lang="en-IN"/>
          </a:p>
        </p:txBody>
      </p:sp>
      <p:sp>
        <p:nvSpPr>
          <p:cNvPr id="5" name="Footer Placeholder 5"/>
          <p:cNvSpPr>
            <a:spLocks noGrp="1"/>
          </p:cNvSpPr>
          <p:nvPr>
            <p:ph type="ftr" sz="quarter" idx="11"/>
          </p:nvPr>
        </p:nvSpPr>
        <p:spPr/>
        <p:txBody>
          <a:bodyPr/>
          <a:lstStyle/>
          <a:p>
            <a:endParaRPr lang="en-IN"/>
          </a:p>
        </p:txBody>
      </p:sp>
      <p:sp>
        <p:nvSpPr>
          <p:cNvPr id="6" name="Slide Number Placeholder 6"/>
          <p:cNvSpPr>
            <a:spLocks noGrp="1"/>
          </p:cNvSpPr>
          <p:nvPr>
            <p:ph type="sldNum" sz="quarter" idx="12"/>
          </p:nvPr>
        </p:nvSpPr>
        <p:spPr/>
        <p:txBody>
          <a:bodyPr/>
          <a:lstStyle/>
          <a:p>
            <a:fld id="{BC0B293A-ABB4-4C97-AD4A-D31DE479CD53}" type="slidenum">
              <a:rPr lang="en-IN" smtClean="0"/>
              <a:t>‹#›</a:t>
            </a:fld>
            <a:endParaRPr lang="en-IN"/>
          </a:p>
        </p:txBody>
      </p:sp>
    </p:spTree>
    <p:extLst>
      <p:ext uri="{BB962C8B-B14F-4D97-AF65-F5344CB8AC3E}">
        <p14:creationId xmlns:p14="http://schemas.microsoft.com/office/powerpoint/2010/main" val="33080104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8358A47-3CB1-4DAD-8B79-D2038FD49B88}" type="datetimeFigureOut">
              <a:rPr lang="en-IN" smtClean="0"/>
              <a:t>27-06-2022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C0B293A-ABB4-4C97-AD4A-D31DE479CD53}" type="slidenum">
              <a:rPr lang="en-IN" smtClean="0"/>
              <a:t>‹#›</a:t>
            </a:fld>
            <a:endParaRPr lang="en-IN"/>
          </a:p>
        </p:txBody>
      </p:sp>
    </p:spTree>
    <p:extLst>
      <p:ext uri="{BB962C8B-B14F-4D97-AF65-F5344CB8AC3E}">
        <p14:creationId xmlns:p14="http://schemas.microsoft.com/office/powerpoint/2010/main" val="29381620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9012"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E8358A47-3CB1-4DAD-8B79-D2038FD49B88}" type="datetimeFigureOut">
              <a:rPr lang="en-IN" smtClean="0"/>
              <a:t>27-06-2022</a:t>
            </a:fld>
            <a:endParaRPr lang="en-IN"/>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IN"/>
          </a:p>
        </p:txBody>
      </p:sp>
      <p:sp>
        <p:nvSpPr>
          <p:cNvPr id="6" name="Slide Number Placeholder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BC0B293A-ABB4-4C97-AD4A-D31DE479CD53}" type="slidenum">
              <a:rPr lang="en-IN" smtClean="0"/>
              <a:t>‹#›</a:t>
            </a:fld>
            <a:endParaRPr lang="en-IN"/>
          </a:p>
        </p:txBody>
      </p:sp>
    </p:spTree>
    <p:extLst>
      <p:ext uri="{BB962C8B-B14F-4D97-AF65-F5344CB8AC3E}">
        <p14:creationId xmlns:p14="http://schemas.microsoft.com/office/powerpoint/2010/main" val="970114337"/>
      </p:ext>
    </p:extLst>
  </p:cSld>
  <p:clrMap bg1="dk1" tx1="lt1" bg2="dk2" tx2="lt2" accent1="accent1" accent2="accent2" accent3="accent3" accent4="accent4" accent5="accent5" accent6="accent6" hlink="hlink" folHlink="folHlink"/>
  <p:sldLayoutIdLst>
    <p:sldLayoutId id="2147483859" r:id="rId1"/>
    <p:sldLayoutId id="2147483860" r:id="rId2"/>
    <p:sldLayoutId id="2147483861" r:id="rId3"/>
    <p:sldLayoutId id="2147483862" r:id="rId4"/>
    <p:sldLayoutId id="2147483863" r:id="rId5"/>
    <p:sldLayoutId id="2147483864" r:id="rId6"/>
    <p:sldLayoutId id="2147483865" r:id="rId7"/>
    <p:sldLayoutId id="2147483866" r:id="rId8"/>
    <p:sldLayoutId id="2147483867" r:id="rId9"/>
    <p:sldLayoutId id="2147483868" r:id="rId10"/>
    <p:sldLayoutId id="2147483869" r:id="rId11"/>
    <p:sldLayoutId id="2147483870" r:id="rId12"/>
    <p:sldLayoutId id="2147483871" r:id="rId13"/>
    <p:sldLayoutId id="2147483872" r:id="rId14"/>
    <p:sldLayoutId id="2147483873" r:id="rId15"/>
    <p:sldLayoutId id="2147483874" r:id="rId16"/>
    <p:sldLayoutId id="2147483875"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0772A9-0EF1-8D20-C07E-EA763DA78019}"/>
              </a:ext>
            </a:extLst>
          </p:cNvPr>
          <p:cNvSpPr>
            <a:spLocks noGrp="1"/>
          </p:cNvSpPr>
          <p:nvPr>
            <p:ph type="ctrTitle"/>
          </p:nvPr>
        </p:nvSpPr>
        <p:spPr>
          <a:xfrm>
            <a:off x="1576529" y="1216231"/>
            <a:ext cx="8825658" cy="3329581"/>
          </a:xfrm>
        </p:spPr>
        <p:txBody>
          <a:bodyPr/>
          <a:lstStyle/>
          <a:p>
            <a:pPr algn="l"/>
            <a:br>
              <a:rPr lang="en-IN" sz="1800" b="0" i="0" u="none" strike="noStrike" baseline="0" dirty="0">
                <a:solidFill>
                  <a:srgbClr val="000000"/>
                </a:solidFill>
                <a:latin typeface="Times New Roman" panose="02020603050405020304" pitchFamily="18" charset="0"/>
              </a:rPr>
            </a:br>
            <a:r>
              <a:rPr lang="en-IN" sz="4400" b="1" i="0" u="none" strike="noStrike" baseline="0" dirty="0">
                <a:solidFill>
                  <a:srgbClr val="000000"/>
                </a:solidFill>
                <a:latin typeface="Times New Roman" panose="02020603050405020304" pitchFamily="18" charset="0"/>
              </a:rPr>
              <a:t> HOUSING: PRICE PREDICTION </a:t>
            </a:r>
            <a:br>
              <a:rPr lang="en-IN" sz="4400" b="1" i="0" u="none" strike="noStrike" baseline="0" dirty="0">
                <a:solidFill>
                  <a:srgbClr val="000000"/>
                </a:solidFill>
                <a:latin typeface="Times New Roman" panose="02020603050405020304" pitchFamily="18" charset="0"/>
              </a:rPr>
            </a:br>
            <a:endParaRPr lang="en-IN" sz="4000" b="1" dirty="0">
              <a:solidFill>
                <a:schemeClr val="bg1"/>
              </a:solidFill>
            </a:endParaRPr>
          </a:p>
        </p:txBody>
      </p:sp>
    </p:spTree>
    <p:extLst>
      <p:ext uri="{BB962C8B-B14F-4D97-AF65-F5344CB8AC3E}">
        <p14:creationId xmlns:p14="http://schemas.microsoft.com/office/powerpoint/2010/main" val="5280042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EEE3A721-591F-5BAE-E68B-47C542E2D076}"/>
              </a:ext>
            </a:extLst>
          </p:cNvPr>
          <p:cNvSpPr txBox="1">
            <a:spLocks/>
          </p:cNvSpPr>
          <p:nvPr/>
        </p:nvSpPr>
        <p:spPr>
          <a:xfrm>
            <a:off x="588961" y="522568"/>
            <a:ext cx="9404723" cy="1400530"/>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sz="1800" b="1" dirty="0">
                <a:latin typeface="Arial Black" panose="020B0A04020102020204" pitchFamily="34" charset="0"/>
                <a:ea typeface="Calibri" panose="020F0502020204030204" pitchFamily="34" charset="0"/>
                <a:cs typeface="Times New Roman" panose="02020603050405020304" pitchFamily="18" charset="0"/>
              </a:rPr>
              <a:t>UNIVARIATE ANALYSIS:</a:t>
            </a:r>
            <a:endParaRPr lang="en-IN" sz="1800" dirty="0"/>
          </a:p>
        </p:txBody>
      </p:sp>
      <p:sp>
        <p:nvSpPr>
          <p:cNvPr id="10" name="Content Placeholder 2">
            <a:extLst>
              <a:ext uri="{FF2B5EF4-FFF2-40B4-BE49-F238E27FC236}">
                <a16:creationId xmlns:a16="http://schemas.microsoft.com/office/drawing/2014/main" id="{4C2987F9-3C2E-D22E-7D58-ED20E8983F94}"/>
              </a:ext>
            </a:extLst>
          </p:cNvPr>
          <p:cNvSpPr txBox="1">
            <a:spLocks/>
          </p:cNvSpPr>
          <p:nvPr/>
        </p:nvSpPr>
        <p:spPr>
          <a:xfrm>
            <a:off x="906951" y="1127583"/>
            <a:ext cx="8946541" cy="419548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a:lstStyle>
          <a:p>
            <a:r>
              <a:rPr lang="en-IN" sz="1800" dirty="0">
                <a:solidFill>
                  <a:schemeClr val="bg2">
                    <a:lumMod val="20000"/>
                    <a:lumOff val="80000"/>
                  </a:schemeClr>
                </a:solidFill>
                <a:latin typeface="Arial" panose="020B0604020202020204" pitchFamily="34" charset="0"/>
              </a:rPr>
              <a:t>Using for loop to plot pie chart for all columns </a:t>
            </a:r>
            <a:endParaRPr lang="en-IN" sz="1800" dirty="0">
              <a:solidFill>
                <a:schemeClr val="bg2">
                  <a:lumMod val="20000"/>
                  <a:lumOff val="80000"/>
                </a:schemeClr>
              </a:solidFill>
            </a:endParaRPr>
          </a:p>
          <a:p>
            <a:endParaRPr lang="en-IN" sz="1800" dirty="0">
              <a:solidFill>
                <a:srgbClr val="111111"/>
              </a:solidFill>
              <a:latin typeface="Arial" panose="020B0604020202020204" pitchFamily="34" charset="0"/>
              <a:ea typeface="Calibri" panose="020F0502020204030204" pitchFamily="34" charset="0"/>
            </a:endParaRPr>
          </a:p>
          <a:p>
            <a:endParaRPr lang="en-IN" sz="1800" dirty="0">
              <a:solidFill>
                <a:srgbClr val="111111"/>
              </a:solidFill>
              <a:latin typeface="Arial" panose="020B0604020202020204" pitchFamily="34" charset="0"/>
              <a:ea typeface="Calibri" panose="020F0502020204030204" pitchFamily="34" charset="0"/>
            </a:endParaRPr>
          </a:p>
        </p:txBody>
      </p:sp>
      <p:pic>
        <p:nvPicPr>
          <p:cNvPr id="1026" name="Picture 2">
            <a:extLst>
              <a:ext uri="{FF2B5EF4-FFF2-40B4-BE49-F238E27FC236}">
                <a16:creationId xmlns:a16="http://schemas.microsoft.com/office/drawing/2014/main" id="{F7964960-FE87-4200-374C-DF109C1A57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1060" y="2150254"/>
            <a:ext cx="6935084" cy="35801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73696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14B9726C-BE6E-F973-4C1E-EA44427C1E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6562" y="1916352"/>
            <a:ext cx="7045531" cy="361862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DF706A6A-0161-946A-4F00-4CDF7ED044E2}"/>
              </a:ext>
            </a:extLst>
          </p:cNvPr>
          <p:cNvSpPr txBox="1"/>
          <p:nvPr/>
        </p:nvSpPr>
        <p:spPr>
          <a:xfrm>
            <a:off x="1082138" y="817127"/>
            <a:ext cx="6095010" cy="369332"/>
          </a:xfrm>
          <a:prstGeom prst="rect">
            <a:avLst/>
          </a:prstGeom>
          <a:noFill/>
        </p:spPr>
        <p:txBody>
          <a:bodyPr wrap="square">
            <a:spAutoFit/>
          </a:bodyPr>
          <a:lstStyle/>
          <a:p>
            <a:r>
              <a:rPr lang="en-IN" sz="1800" b="1" dirty="0">
                <a:latin typeface="Arial Black" panose="020B0A04020102020204" pitchFamily="34" charset="0"/>
                <a:ea typeface="Calibri" panose="020F0502020204030204" pitchFamily="34" charset="0"/>
                <a:cs typeface="Times New Roman" panose="02020603050405020304" pitchFamily="18" charset="0"/>
              </a:rPr>
              <a:t>UNIVARIATE ANALYSIS:</a:t>
            </a:r>
            <a:endParaRPr lang="en-IN" sz="1800" dirty="0"/>
          </a:p>
        </p:txBody>
      </p:sp>
    </p:spTree>
    <p:extLst>
      <p:ext uri="{BB962C8B-B14F-4D97-AF65-F5344CB8AC3E}">
        <p14:creationId xmlns:p14="http://schemas.microsoft.com/office/powerpoint/2010/main" val="9217241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F706A6A-0161-946A-4F00-4CDF7ED044E2}"/>
              </a:ext>
            </a:extLst>
          </p:cNvPr>
          <p:cNvSpPr txBox="1"/>
          <p:nvPr/>
        </p:nvSpPr>
        <p:spPr>
          <a:xfrm>
            <a:off x="1082138" y="817127"/>
            <a:ext cx="6095010" cy="369332"/>
          </a:xfrm>
          <a:prstGeom prst="rect">
            <a:avLst/>
          </a:prstGeom>
          <a:noFill/>
        </p:spPr>
        <p:txBody>
          <a:bodyPr wrap="square">
            <a:spAutoFit/>
          </a:bodyPr>
          <a:lstStyle/>
          <a:p>
            <a:r>
              <a:rPr lang="en-IN" sz="1800" b="1" dirty="0">
                <a:latin typeface="Arial Black" panose="020B0A04020102020204" pitchFamily="34" charset="0"/>
                <a:ea typeface="Calibri" panose="020F0502020204030204" pitchFamily="34" charset="0"/>
                <a:cs typeface="Times New Roman" panose="02020603050405020304" pitchFamily="18" charset="0"/>
              </a:rPr>
              <a:t>UNIVARIATE ANALYSIS:</a:t>
            </a:r>
            <a:endParaRPr lang="en-IN" sz="1800" dirty="0"/>
          </a:p>
        </p:txBody>
      </p:sp>
      <p:pic>
        <p:nvPicPr>
          <p:cNvPr id="5122" name="Picture 2">
            <a:extLst>
              <a:ext uri="{FF2B5EF4-FFF2-40B4-BE49-F238E27FC236}">
                <a16:creationId xmlns:a16="http://schemas.microsoft.com/office/drawing/2014/main" id="{72F00A04-FF98-3CAE-97CE-4AD5067182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1198" y="1424564"/>
            <a:ext cx="9666267" cy="5015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38417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F706A6A-0161-946A-4F00-4CDF7ED044E2}"/>
              </a:ext>
            </a:extLst>
          </p:cNvPr>
          <p:cNvSpPr txBox="1"/>
          <p:nvPr/>
        </p:nvSpPr>
        <p:spPr>
          <a:xfrm>
            <a:off x="1082138" y="817127"/>
            <a:ext cx="6095010" cy="369332"/>
          </a:xfrm>
          <a:prstGeom prst="rect">
            <a:avLst/>
          </a:prstGeom>
          <a:noFill/>
        </p:spPr>
        <p:txBody>
          <a:bodyPr wrap="square">
            <a:spAutoFit/>
          </a:bodyPr>
          <a:lstStyle/>
          <a:p>
            <a:r>
              <a:rPr lang="en-IN" sz="1800" b="1" dirty="0">
                <a:latin typeface="Arial Black" panose="020B0A04020102020204" pitchFamily="34" charset="0"/>
                <a:ea typeface="Calibri" panose="020F0502020204030204" pitchFamily="34" charset="0"/>
                <a:cs typeface="Times New Roman" panose="02020603050405020304" pitchFamily="18" charset="0"/>
              </a:rPr>
              <a:t>UNIVARIATE ANALYSIS:</a:t>
            </a:r>
            <a:endParaRPr lang="en-IN" sz="1800" dirty="0"/>
          </a:p>
        </p:txBody>
      </p:sp>
      <p:pic>
        <p:nvPicPr>
          <p:cNvPr id="4098" name="Picture 2">
            <a:extLst>
              <a:ext uri="{FF2B5EF4-FFF2-40B4-BE49-F238E27FC236}">
                <a16:creationId xmlns:a16="http://schemas.microsoft.com/office/drawing/2014/main" id="{E500B49F-4FBA-59EF-01C1-1DEC78603F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5132" y="1477404"/>
            <a:ext cx="9403418" cy="48544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09489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F706A6A-0161-946A-4F00-4CDF7ED044E2}"/>
              </a:ext>
            </a:extLst>
          </p:cNvPr>
          <p:cNvSpPr txBox="1"/>
          <p:nvPr/>
        </p:nvSpPr>
        <p:spPr>
          <a:xfrm>
            <a:off x="1082138" y="817127"/>
            <a:ext cx="6095010" cy="369332"/>
          </a:xfrm>
          <a:prstGeom prst="rect">
            <a:avLst/>
          </a:prstGeom>
          <a:noFill/>
        </p:spPr>
        <p:txBody>
          <a:bodyPr wrap="square">
            <a:spAutoFit/>
          </a:bodyPr>
          <a:lstStyle/>
          <a:p>
            <a:r>
              <a:rPr lang="en-IN" sz="1800" b="1" dirty="0">
                <a:latin typeface="Arial Black" panose="020B0A04020102020204" pitchFamily="34" charset="0"/>
                <a:ea typeface="Calibri" panose="020F0502020204030204" pitchFamily="34" charset="0"/>
                <a:cs typeface="Times New Roman" panose="02020603050405020304" pitchFamily="18" charset="0"/>
              </a:rPr>
              <a:t>UNIVARIATE ANALYSIS:</a:t>
            </a:r>
            <a:endParaRPr lang="en-IN" sz="1800" dirty="0"/>
          </a:p>
        </p:txBody>
      </p:sp>
      <p:pic>
        <p:nvPicPr>
          <p:cNvPr id="3074" name="Picture 2">
            <a:extLst>
              <a:ext uri="{FF2B5EF4-FFF2-40B4-BE49-F238E27FC236}">
                <a16:creationId xmlns:a16="http://schemas.microsoft.com/office/drawing/2014/main" id="{A77ED64F-56A6-1D49-026C-73BC5C1A28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5618" y="1426483"/>
            <a:ext cx="9295905" cy="47744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36737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F706A6A-0161-946A-4F00-4CDF7ED044E2}"/>
              </a:ext>
            </a:extLst>
          </p:cNvPr>
          <p:cNvSpPr txBox="1"/>
          <p:nvPr/>
        </p:nvSpPr>
        <p:spPr>
          <a:xfrm>
            <a:off x="1082138" y="817127"/>
            <a:ext cx="6095010" cy="369332"/>
          </a:xfrm>
          <a:prstGeom prst="rect">
            <a:avLst/>
          </a:prstGeom>
          <a:noFill/>
        </p:spPr>
        <p:txBody>
          <a:bodyPr wrap="square">
            <a:spAutoFit/>
          </a:bodyPr>
          <a:lstStyle/>
          <a:p>
            <a:r>
              <a:rPr lang="en-IN" sz="1800" b="1" dirty="0">
                <a:latin typeface="Arial Black" panose="020B0A04020102020204" pitchFamily="34" charset="0"/>
                <a:ea typeface="Calibri" panose="020F0502020204030204" pitchFamily="34" charset="0"/>
                <a:cs typeface="Times New Roman" panose="02020603050405020304" pitchFamily="18" charset="0"/>
              </a:rPr>
              <a:t>UNIVARIATE ANALYSIS:</a:t>
            </a:r>
            <a:endParaRPr lang="en-IN" sz="1800" dirty="0"/>
          </a:p>
        </p:txBody>
      </p:sp>
      <p:pic>
        <p:nvPicPr>
          <p:cNvPr id="2050" name="Picture 2">
            <a:extLst>
              <a:ext uri="{FF2B5EF4-FFF2-40B4-BE49-F238E27FC236}">
                <a16:creationId xmlns:a16="http://schemas.microsoft.com/office/drawing/2014/main" id="{99290048-C19C-9AFE-21C7-41DDC790B5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6557" y="1609601"/>
            <a:ext cx="8461503" cy="43458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82856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F706A6A-0161-946A-4F00-4CDF7ED044E2}"/>
              </a:ext>
            </a:extLst>
          </p:cNvPr>
          <p:cNvSpPr txBox="1"/>
          <p:nvPr/>
        </p:nvSpPr>
        <p:spPr>
          <a:xfrm>
            <a:off x="1082138" y="817127"/>
            <a:ext cx="6095010" cy="369332"/>
          </a:xfrm>
          <a:prstGeom prst="rect">
            <a:avLst/>
          </a:prstGeom>
          <a:noFill/>
        </p:spPr>
        <p:txBody>
          <a:bodyPr wrap="square">
            <a:spAutoFit/>
          </a:bodyPr>
          <a:lstStyle/>
          <a:p>
            <a:r>
              <a:rPr lang="en-IN" sz="1800" b="1" dirty="0">
                <a:latin typeface="Arial Black" panose="020B0A04020102020204" pitchFamily="34" charset="0"/>
                <a:ea typeface="Calibri" panose="020F0502020204030204" pitchFamily="34" charset="0"/>
                <a:cs typeface="Times New Roman" panose="02020603050405020304" pitchFamily="18" charset="0"/>
              </a:rPr>
              <a:t>UNIVARIATE ANALYSIS:</a:t>
            </a:r>
            <a:endParaRPr lang="en-IN" sz="1800" dirty="0"/>
          </a:p>
        </p:txBody>
      </p:sp>
      <p:pic>
        <p:nvPicPr>
          <p:cNvPr id="9218" name="Picture 2">
            <a:extLst>
              <a:ext uri="{FF2B5EF4-FFF2-40B4-BE49-F238E27FC236}">
                <a16:creationId xmlns:a16="http://schemas.microsoft.com/office/drawing/2014/main" id="{1777EDBE-9D32-B2B3-D5E4-949155EFDB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4371" y="1344677"/>
            <a:ext cx="9143587" cy="46961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47328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F706A6A-0161-946A-4F00-4CDF7ED044E2}"/>
              </a:ext>
            </a:extLst>
          </p:cNvPr>
          <p:cNvSpPr txBox="1"/>
          <p:nvPr/>
        </p:nvSpPr>
        <p:spPr>
          <a:xfrm>
            <a:off x="1082138" y="817127"/>
            <a:ext cx="6095010" cy="369332"/>
          </a:xfrm>
          <a:prstGeom prst="rect">
            <a:avLst/>
          </a:prstGeom>
          <a:noFill/>
        </p:spPr>
        <p:txBody>
          <a:bodyPr wrap="square">
            <a:spAutoFit/>
          </a:bodyPr>
          <a:lstStyle/>
          <a:p>
            <a:r>
              <a:rPr lang="en-IN" sz="1800" b="1" dirty="0">
                <a:latin typeface="Arial Black" panose="020B0A04020102020204" pitchFamily="34" charset="0"/>
                <a:ea typeface="Calibri" panose="020F0502020204030204" pitchFamily="34" charset="0"/>
                <a:cs typeface="Times New Roman" panose="02020603050405020304" pitchFamily="18" charset="0"/>
              </a:rPr>
              <a:t>UNIVARIATE ANALYSIS:</a:t>
            </a:r>
            <a:endParaRPr lang="en-IN" sz="1800" dirty="0"/>
          </a:p>
        </p:txBody>
      </p:sp>
      <p:pic>
        <p:nvPicPr>
          <p:cNvPr id="8194" name="Picture 2">
            <a:extLst>
              <a:ext uri="{FF2B5EF4-FFF2-40B4-BE49-F238E27FC236}">
                <a16:creationId xmlns:a16="http://schemas.microsoft.com/office/drawing/2014/main" id="{004398D5-BCAA-0600-A01D-E076862AD8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496" y="1336469"/>
            <a:ext cx="9386363" cy="48208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63876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F706A6A-0161-946A-4F00-4CDF7ED044E2}"/>
              </a:ext>
            </a:extLst>
          </p:cNvPr>
          <p:cNvSpPr txBox="1"/>
          <p:nvPr/>
        </p:nvSpPr>
        <p:spPr>
          <a:xfrm>
            <a:off x="1082138" y="817127"/>
            <a:ext cx="6095010" cy="369332"/>
          </a:xfrm>
          <a:prstGeom prst="rect">
            <a:avLst/>
          </a:prstGeom>
          <a:noFill/>
        </p:spPr>
        <p:txBody>
          <a:bodyPr wrap="square">
            <a:spAutoFit/>
          </a:bodyPr>
          <a:lstStyle/>
          <a:p>
            <a:r>
              <a:rPr lang="en-IN" sz="1800" b="1" dirty="0">
                <a:latin typeface="Arial Black" panose="020B0A04020102020204" pitchFamily="34" charset="0"/>
                <a:ea typeface="Calibri" panose="020F0502020204030204" pitchFamily="34" charset="0"/>
                <a:cs typeface="Times New Roman" panose="02020603050405020304" pitchFamily="18" charset="0"/>
              </a:rPr>
              <a:t>UNIVARIATE ANALYSIS:</a:t>
            </a:r>
            <a:endParaRPr lang="en-IN" sz="1800" dirty="0"/>
          </a:p>
        </p:txBody>
      </p:sp>
      <p:pic>
        <p:nvPicPr>
          <p:cNvPr id="7170" name="Picture 2">
            <a:extLst>
              <a:ext uri="{FF2B5EF4-FFF2-40B4-BE49-F238E27FC236}">
                <a16:creationId xmlns:a16="http://schemas.microsoft.com/office/drawing/2014/main" id="{32FE0786-7801-5314-9B1B-463631797F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3880" y="1334900"/>
            <a:ext cx="9837346" cy="5078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84773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F706A6A-0161-946A-4F00-4CDF7ED044E2}"/>
              </a:ext>
            </a:extLst>
          </p:cNvPr>
          <p:cNvSpPr txBox="1"/>
          <p:nvPr/>
        </p:nvSpPr>
        <p:spPr>
          <a:xfrm>
            <a:off x="1082138" y="817127"/>
            <a:ext cx="6095010" cy="369332"/>
          </a:xfrm>
          <a:prstGeom prst="rect">
            <a:avLst/>
          </a:prstGeom>
          <a:noFill/>
        </p:spPr>
        <p:txBody>
          <a:bodyPr wrap="square">
            <a:spAutoFit/>
          </a:bodyPr>
          <a:lstStyle/>
          <a:p>
            <a:r>
              <a:rPr lang="en-IN" sz="1800" b="1" dirty="0">
                <a:latin typeface="Arial Black" panose="020B0A04020102020204" pitchFamily="34" charset="0"/>
                <a:ea typeface="Calibri" panose="020F0502020204030204" pitchFamily="34" charset="0"/>
                <a:cs typeface="Times New Roman" panose="02020603050405020304" pitchFamily="18" charset="0"/>
              </a:rPr>
              <a:t>UNIVARIATE ANALYSIS:</a:t>
            </a:r>
            <a:endParaRPr lang="en-IN" sz="1800" dirty="0"/>
          </a:p>
        </p:txBody>
      </p:sp>
      <p:pic>
        <p:nvPicPr>
          <p:cNvPr id="13314" name="Picture 2">
            <a:extLst>
              <a:ext uri="{FF2B5EF4-FFF2-40B4-BE49-F238E27FC236}">
                <a16:creationId xmlns:a16="http://schemas.microsoft.com/office/drawing/2014/main" id="{85AC84D2-59BA-B59A-9212-4BF07161F2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9194" y="1367062"/>
            <a:ext cx="9053575" cy="46738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6745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B8B935D5-825B-744D-D905-125C70403DC5}"/>
              </a:ext>
            </a:extLst>
          </p:cNvPr>
          <p:cNvSpPr txBox="1">
            <a:spLocks/>
          </p:cNvSpPr>
          <p:nvPr/>
        </p:nvSpPr>
        <p:spPr>
          <a:xfrm>
            <a:off x="1104293" y="1152983"/>
            <a:ext cx="8946541" cy="4195481"/>
          </a:xfrm>
          <a:prstGeom prst="rect">
            <a:avLst/>
          </a:prstGeom>
        </p:spPr>
        <p:txBody>
          <a:bodyPr vert="horz" lIns="91440" tIns="45720" rIns="91440" bIns="45720" rtlCol="0" anchor="t">
            <a:normAutofit/>
          </a:bodyPr>
          <a:lstStyle>
            <a:lvl1pPr marL="0" indent="0" algn="l" defTabSz="457200" rtl="0" eaLnBrk="1" latinLnBrk="0" hangingPunct="1">
              <a:spcBef>
                <a:spcPts val="1000"/>
              </a:spcBef>
              <a:spcAft>
                <a:spcPts val="0"/>
              </a:spcAft>
              <a:buClr>
                <a:schemeClr val="accent1"/>
              </a:buClr>
              <a:buSzPct val="80000"/>
              <a:buFont typeface="Wingdings 3" charset="2"/>
              <a:buNone/>
              <a:defRPr sz="2000" b="0" i="0" kern="1200" cap="all">
                <a:solidFill>
                  <a:schemeClr val="accent1"/>
                </a:solidFill>
                <a:latin typeface="+mj-lt"/>
                <a:ea typeface="+mj-ea"/>
                <a:cs typeface="+mj-cs"/>
              </a:defRPr>
            </a:lvl1pPr>
            <a:lvl2pPr marL="457200" indent="0" algn="ctr" defTabSz="457200" rtl="0" eaLnBrk="1" latinLnBrk="0" hangingPunct="1">
              <a:spcBef>
                <a:spcPts val="1000"/>
              </a:spcBef>
              <a:spcAft>
                <a:spcPts val="0"/>
              </a:spcAft>
              <a:buClr>
                <a:schemeClr val="accent1"/>
              </a:buClr>
              <a:buSzPct val="80000"/>
              <a:buFont typeface="Wingdings 3" charset="2"/>
              <a:buNone/>
              <a:defRPr sz="1800" b="0" i="0" kern="1200">
                <a:solidFill>
                  <a:schemeClr val="tx1">
                    <a:tint val="75000"/>
                  </a:schemeClr>
                </a:solidFill>
                <a:latin typeface="+mj-lt"/>
                <a:ea typeface="+mj-ea"/>
                <a:cs typeface="+mj-cs"/>
              </a:defRPr>
            </a:lvl2pPr>
            <a:lvl3pPr marL="914400" indent="0" algn="ctr" defTabSz="457200" rtl="0" eaLnBrk="1" latinLnBrk="0" hangingPunct="1">
              <a:spcBef>
                <a:spcPts val="1000"/>
              </a:spcBef>
              <a:spcAft>
                <a:spcPts val="0"/>
              </a:spcAft>
              <a:buClr>
                <a:schemeClr val="accent1"/>
              </a:buClr>
              <a:buSzPct val="80000"/>
              <a:buFont typeface="Wingdings 3" charset="2"/>
              <a:buNone/>
              <a:defRPr sz="1600" b="0" i="0" kern="1200">
                <a:solidFill>
                  <a:schemeClr val="tx1">
                    <a:tint val="75000"/>
                  </a:schemeClr>
                </a:solidFill>
                <a:latin typeface="+mj-lt"/>
                <a:ea typeface="+mj-ea"/>
                <a:cs typeface="+mj-cs"/>
              </a:defRPr>
            </a:lvl3pPr>
            <a:lvl4pPr marL="1371600" indent="0" algn="ctr" defTabSz="457200" rtl="0" eaLnBrk="1" latinLnBrk="0" hangingPunct="1">
              <a:spcBef>
                <a:spcPts val="1000"/>
              </a:spcBef>
              <a:spcAft>
                <a:spcPts val="0"/>
              </a:spcAft>
              <a:buClr>
                <a:schemeClr val="accent1"/>
              </a:buClr>
              <a:buSzPct val="80000"/>
              <a:buFont typeface="Wingdings 3" charset="2"/>
              <a:buNone/>
              <a:defRPr sz="1400" b="0" i="0" kern="1200">
                <a:solidFill>
                  <a:schemeClr val="tx1">
                    <a:tint val="75000"/>
                  </a:schemeClr>
                </a:solidFill>
                <a:latin typeface="+mj-lt"/>
                <a:ea typeface="+mj-ea"/>
                <a:cs typeface="+mj-cs"/>
              </a:defRPr>
            </a:lvl4pPr>
            <a:lvl5pPr marL="1828800" indent="0" algn="ctr" defTabSz="457200" rtl="0" eaLnBrk="1" latinLnBrk="0" hangingPunct="1">
              <a:spcBef>
                <a:spcPts val="1000"/>
              </a:spcBef>
              <a:spcAft>
                <a:spcPts val="0"/>
              </a:spcAft>
              <a:buClr>
                <a:schemeClr val="accent1"/>
              </a:buClr>
              <a:buSzPct val="80000"/>
              <a:buFont typeface="Wingdings 3" charset="2"/>
              <a:buNone/>
              <a:defRPr sz="1400" b="0" i="0" kern="1200">
                <a:solidFill>
                  <a:schemeClr val="tx1">
                    <a:tint val="75000"/>
                  </a:schemeClr>
                </a:solidFill>
                <a:latin typeface="+mj-lt"/>
                <a:ea typeface="+mj-ea"/>
                <a:cs typeface="+mj-cs"/>
              </a:defRPr>
            </a:lvl5pPr>
            <a:lvl6pPr marL="2286000" indent="0" algn="ctr" defTabSz="457200" rtl="0" eaLnBrk="1" latinLnBrk="0" hangingPunct="1">
              <a:spcBef>
                <a:spcPts val="1000"/>
              </a:spcBef>
              <a:spcAft>
                <a:spcPts val="0"/>
              </a:spcAft>
              <a:buClr>
                <a:schemeClr val="accent1"/>
              </a:buClr>
              <a:buSzPct val="80000"/>
              <a:buFont typeface="Wingdings 3" charset="2"/>
              <a:buNone/>
              <a:defRPr sz="1400" b="0" i="0" kern="1200">
                <a:solidFill>
                  <a:schemeClr val="tx1">
                    <a:tint val="75000"/>
                  </a:schemeClr>
                </a:solidFill>
                <a:latin typeface="+mj-lt"/>
                <a:ea typeface="+mj-ea"/>
                <a:cs typeface="+mj-cs"/>
              </a:defRPr>
            </a:lvl6pPr>
            <a:lvl7pPr marL="2743200" indent="0" algn="ctr" defTabSz="457200" rtl="0" eaLnBrk="1" latinLnBrk="0" hangingPunct="1">
              <a:spcBef>
                <a:spcPts val="1000"/>
              </a:spcBef>
              <a:spcAft>
                <a:spcPts val="0"/>
              </a:spcAft>
              <a:buClr>
                <a:schemeClr val="accent1"/>
              </a:buClr>
              <a:buSzPct val="80000"/>
              <a:buFont typeface="Wingdings 3" charset="2"/>
              <a:buNone/>
              <a:defRPr sz="1400" b="0" i="0" kern="1200">
                <a:solidFill>
                  <a:schemeClr val="tx1">
                    <a:tint val="75000"/>
                  </a:schemeClr>
                </a:solidFill>
                <a:latin typeface="+mj-lt"/>
                <a:ea typeface="+mj-ea"/>
                <a:cs typeface="+mj-cs"/>
              </a:defRPr>
            </a:lvl7pPr>
            <a:lvl8pPr marL="3200400" indent="0" algn="ctr" defTabSz="457200" rtl="0" eaLnBrk="1" latinLnBrk="0" hangingPunct="1">
              <a:spcBef>
                <a:spcPts val="1000"/>
              </a:spcBef>
              <a:spcAft>
                <a:spcPts val="0"/>
              </a:spcAft>
              <a:buClr>
                <a:schemeClr val="accent1"/>
              </a:buClr>
              <a:buSzPct val="80000"/>
              <a:buFont typeface="Wingdings 3" charset="2"/>
              <a:buNone/>
              <a:defRPr sz="1400" b="0" i="0" kern="1200">
                <a:solidFill>
                  <a:schemeClr val="tx1">
                    <a:tint val="75000"/>
                  </a:schemeClr>
                </a:solidFill>
                <a:latin typeface="+mj-lt"/>
                <a:ea typeface="+mj-ea"/>
                <a:cs typeface="+mj-cs"/>
              </a:defRPr>
            </a:lvl8pPr>
            <a:lvl9pPr marL="3657600" indent="0" algn="ctr" defTabSz="457200" rtl="0" eaLnBrk="1" latinLnBrk="0" hangingPunct="1">
              <a:spcBef>
                <a:spcPts val="1000"/>
              </a:spcBef>
              <a:spcAft>
                <a:spcPts val="0"/>
              </a:spcAft>
              <a:buClr>
                <a:schemeClr val="accent1"/>
              </a:buClr>
              <a:buSzPct val="80000"/>
              <a:buFont typeface="Wingdings 3" charset="2"/>
              <a:buNone/>
              <a:defRPr sz="1400" b="0" i="0" kern="1200">
                <a:solidFill>
                  <a:schemeClr val="tx1">
                    <a:tint val="75000"/>
                  </a:schemeClr>
                </a:solidFill>
                <a:latin typeface="+mj-lt"/>
                <a:ea typeface="+mj-ea"/>
                <a:cs typeface="+mj-cs"/>
              </a:defRPr>
            </a:lvl9pPr>
          </a:lstStyle>
          <a:p>
            <a:endParaRPr lang="en-IN" dirty="0"/>
          </a:p>
        </p:txBody>
      </p:sp>
      <p:sp>
        <p:nvSpPr>
          <p:cNvPr id="7" name="Content Placeholder 2">
            <a:extLst>
              <a:ext uri="{FF2B5EF4-FFF2-40B4-BE49-F238E27FC236}">
                <a16:creationId xmlns:a16="http://schemas.microsoft.com/office/drawing/2014/main" id="{B396D901-B196-5B30-12FA-299C5D22661B}"/>
              </a:ext>
            </a:extLst>
          </p:cNvPr>
          <p:cNvSpPr txBox="1">
            <a:spLocks/>
          </p:cNvSpPr>
          <p:nvPr/>
        </p:nvSpPr>
        <p:spPr>
          <a:xfrm>
            <a:off x="1104292" y="1026313"/>
            <a:ext cx="9809131" cy="5378969"/>
          </a:xfrm>
          <a:prstGeom prst="rect">
            <a:avLst/>
          </a:prstGeom>
        </p:spPr>
        <p:txBody>
          <a:bodyPr vert="horz" lIns="91440" tIns="45720" rIns="91440" bIns="45720" rtlCol="0" anchor="t">
            <a:normAutofit fontScale="25000" lnSpcReduction="20000"/>
          </a:bodyPr>
          <a:lstStyle>
            <a:lvl1pPr marL="0" indent="0" algn="l" defTabSz="457200" rtl="0" eaLnBrk="1" latinLnBrk="0" hangingPunct="1">
              <a:spcBef>
                <a:spcPts val="1000"/>
              </a:spcBef>
              <a:spcAft>
                <a:spcPts val="0"/>
              </a:spcAft>
              <a:buClr>
                <a:schemeClr val="accent1"/>
              </a:buClr>
              <a:buSzPct val="80000"/>
              <a:buFont typeface="Wingdings 3" charset="2"/>
              <a:buNone/>
              <a:defRPr sz="2000" b="0" i="0" kern="1200" cap="all">
                <a:solidFill>
                  <a:schemeClr val="accent1"/>
                </a:solidFill>
                <a:latin typeface="+mj-lt"/>
                <a:ea typeface="+mj-ea"/>
                <a:cs typeface="+mj-cs"/>
              </a:defRPr>
            </a:lvl1pPr>
            <a:lvl2pPr marL="457200" indent="0" algn="ctr" defTabSz="457200" rtl="0" eaLnBrk="1" latinLnBrk="0" hangingPunct="1">
              <a:spcBef>
                <a:spcPts val="1000"/>
              </a:spcBef>
              <a:spcAft>
                <a:spcPts val="0"/>
              </a:spcAft>
              <a:buClr>
                <a:schemeClr val="accent1"/>
              </a:buClr>
              <a:buSzPct val="80000"/>
              <a:buFont typeface="Wingdings 3" charset="2"/>
              <a:buNone/>
              <a:defRPr sz="1800" b="0" i="0" kern="1200">
                <a:solidFill>
                  <a:schemeClr val="tx1">
                    <a:tint val="75000"/>
                  </a:schemeClr>
                </a:solidFill>
                <a:latin typeface="+mj-lt"/>
                <a:ea typeface="+mj-ea"/>
                <a:cs typeface="+mj-cs"/>
              </a:defRPr>
            </a:lvl2pPr>
            <a:lvl3pPr marL="914400" indent="0" algn="ctr" defTabSz="457200" rtl="0" eaLnBrk="1" latinLnBrk="0" hangingPunct="1">
              <a:spcBef>
                <a:spcPts val="1000"/>
              </a:spcBef>
              <a:spcAft>
                <a:spcPts val="0"/>
              </a:spcAft>
              <a:buClr>
                <a:schemeClr val="accent1"/>
              </a:buClr>
              <a:buSzPct val="80000"/>
              <a:buFont typeface="Wingdings 3" charset="2"/>
              <a:buNone/>
              <a:defRPr sz="1600" b="0" i="0" kern="1200">
                <a:solidFill>
                  <a:schemeClr val="tx1">
                    <a:tint val="75000"/>
                  </a:schemeClr>
                </a:solidFill>
                <a:latin typeface="+mj-lt"/>
                <a:ea typeface="+mj-ea"/>
                <a:cs typeface="+mj-cs"/>
              </a:defRPr>
            </a:lvl3pPr>
            <a:lvl4pPr marL="1371600" indent="0" algn="ctr" defTabSz="457200" rtl="0" eaLnBrk="1" latinLnBrk="0" hangingPunct="1">
              <a:spcBef>
                <a:spcPts val="1000"/>
              </a:spcBef>
              <a:spcAft>
                <a:spcPts val="0"/>
              </a:spcAft>
              <a:buClr>
                <a:schemeClr val="accent1"/>
              </a:buClr>
              <a:buSzPct val="80000"/>
              <a:buFont typeface="Wingdings 3" charset="2"/>
              <a:buNone/>
              <a:defRPr sz="1400" b="0" i="0" kern="1200">
                <a:solidFill>
                  <a:schemeClr val="tx1">
                    <a:tint val="75000"/>
                  </a:schemeClr>
                </a:solidFill>
                <a:latin typeface="+mj-lt"/>
                <a:ea typeface="+mj-ea"/>
                <a:cs typeface="+mj-cs"/>
              </a:defRPr>
            </a:lvl4pPr>
            <a:lvl5pPr marL="1828800" indent="0" algn="ctr" defTabSz="457200" rtl="0" eaLnBrk="1" latinLnBrk="0" hangingPunct="1">
              <a:spcBef>
                <a:spcPts val="1000"/>
              </a:spcBef>
              <a:spcAft>
                <a:spcPts val="0"/>
              </a:spcAft>
              <a:buClr>
                <a:schemeClr val="accent1"/>
              </a:buClr>
              <a:buSzPct val="80000"/>
              <a:buFont typeface="Wingdings 3" charset="2"/>
              <a:buNone/>
              <a:defRPr sz="1400" b="0" i="0" kern="1200">
                <a:solidFill>
                  <a:schemeClr val="tx1">
                    <a:tint val="75000"/>
                  </a:schemeClr>
                </a:solidFill>
                <a:latin typeface="+mj-lt"/>
                <a:ea typeface="+mj-ea"/>
                <a:cs typeface="+mj-cs"/>
              </a:defRPr>
            </a:lvl5pPr>
            <a:lvl6pPr marL="2286000" indent="0" algn="ctr" defTabSz="457200" rtl="0" eaLnBrk="1" latinLnBrk="0" hangingPunct="1">
              <a:spcBef>
                <a:spcPts val="1000"/>
              </a:spcBef>
              <a:spcAft>
                <a:spcPts val="0"/>
              </a:spcAft>
              <a:buClr>
                <a:schemeClr val="accent1"/>
              </a:buClr>
              <a:buSzPct val="80000"/>
              <a:buFont typeface="Wingdings 3" charset="2"/>
              <a:buNone/>
              <a:defRPr sz="1400" b="0" i="0" kern="1200">
                <a:solidFill>
                  <a:schemeClr val="tx1">
                    <a:tint val="75000"/>
                  </a:schemeClr>
                </a:solidFill>
                <a:latin typeface="+mj-lt"/>
                <a:ea typeface="+mj-ea"/>
                <a:cs typeface="+mj-cs"/>
              </a:defRPr>
            </a:lvl6pPr>
            <a:lvl7pPr marL="2743200" indent="0" algn="ctr" defTabSz="457200" rtl="0" eaLnBrk="1" latinLnBrk="0" hangingPunct="1">
              <a:spcBef>
                <a:spcPts val="1000"/>
              </a:spcBef>
              <a:spcAft>
                <a:spcPts val="0"/>
              </a:spcAft>
              <a:buClr>
                <a:schemeClr val="accent1"/>
              </a:buClr>
              <a:buSzPct val="80000"/>
              <a:buFont typeface="Wingdings 3" charset="2"/>
              <a:buNone/>
              <a:defRPr sz="1400" b="0" i="0" kern="1200">
                <a:solidFill>
                  <a:schemeClr val="tx1">
                    <a:tint val="75000"/>
                  </a:schemeClr>
                </a:solidFill>
                <a:latin typeface="+mj-lt"/>
                <a:ea typeface="+mj-ea"/>
                <a:cs typeface="+mj-cs"/>
              </a:defRPr>
            </a:lvl7pPr>
            <a:lvl8pPr marL="3200400" indent="0" algn="ctr" defTabSz="457200" rtl="0" eaLnBrk="1" latinLnBrk="0" hangingPunct="1">
              <a:spcBef>
                <a:spcPts val="1000"/>
              </a:spcBef>
              <a:spcAft>
                <a:spcPts val="0"/>
              </a:spcAft>
              <a:buClr>
                <a:schemeClr val="accent1"/>
              </a:buClr>
              <a:buSzPct val="80000"/>
              <a:buFont typeface="Wingdings 3" charset="2"/>
              <a:buNone/>
              <a:defRPr sz="1400" b="0" i="0" kern="1200">
                <a:solidFill>
                  <a:schemeClr val="tx1">
                    <a:tint val="75000"/>
                  </a:schemeClr>
                </a:solidFill>
                <a:latin typeface="+mj-lt"/>
                <a:ea typeface="+mj-ea"/>
                <a:cs typeface="+mj-cs"/>
              </a:defRPr>
            </a:lvl8pPr>
            <a:lvl9pPr marL="3657600" indent="0" algn="ctr" defTabSz="457200" rtl="0" eaLnBrk="1" latinLnBrk="0" hangingPunct="1">
              <a:spcBef>
                <a:spcPts val="1000"/>
              </a:spcBef>
              <a:spcAft>
                <a:spcPts val="0"/>
              </a:spcAft>
              <a:buClr>
                <a:schemeClr val="accent1"/>
              </a:buClr>
              <a:buSzPct val="80000"/>
              <a:buFont typeface="Wingdings 3" charset="2"/>
              <a:buNone/>
              <a:defRPr sz="1400" b="0" i="0" kern="1200">
                <a:solidFill>
                  <a:schemeClr val="tx1">
                    <a:tint val="75000"/>
                  </a:schemeClr>
                </a:solidFill>
                <a:latin typeface="+mj-lt"/>
                <a:ea typeface="+mj-ea"/>
                <a:cs typeface="+mj-cs"/>
              </a:defRPr>
            </a:lvl9pPr>
          </a:lstStyle>
          <a:p>
            <a:endParaRPr lang="en-IN" sz="1800" b="0" i="0" u="none" strike="noStrike" baseline="0" dirty="0">
              <a:solidFill>
                <a:schemeClr val="bg2">
                  <a:lumMod val="20000"/>
                  <a:lumOff val="80000"/>
                </a:schemeClr>
              </a:solidFill>
              <a:latin typeface="Arial" panose="020B0604020202020204" pitchFamily="34" charset="0"/>
              <a:cs typeface="Arial" panose="020B0604020202020204" pitchFamily="34" charset="0"/>
            </a:endParaRPr>
          </a:p>
          <a:p>
            <a:r>
              <a:rPr lang="en-US" sz="6400" b="0" i="0" u="none" strike="noStrike" baseline="0" dirty="0">
                <a:solidFill>
                  <a:schemeClr val="bg2">
                    <a:lumMod val="20000"/>
                    <a:lumOff val="80000"/>
                  </a:schemeClr>
                </a:solidFill>
                <a:latin typeface="Arial" panose="020B0604020202020204" pitchFamily="34" charset="0"/>
                <a:cs typeface="Arial" panose="020B0604020202020204" pitchFamily="34" charset="0"/>
              </a:rPr>
              <a:t>Houses are one of the necessary need of each and every person around the globe and therefore housing and real estate market is one of the markets which is one of the major contributors in the world’s economy. It is a very large market and there are various companies working in the domain. Data science comes as a very important tool to solve problems in the domain to help the companies increase their overall revenue, profits, improving their marketing strategies and focusing on </a:t>
            </a:r>
            <a:r>
              <a:rPr lang="en-US" sz="7200" dirty="0">
                <a:solidFill>
                  <a:schemeClr val="bg2">
                    <a:lumMod val="20000"/>
                    <a:lumOff val="80000"/>
                  </a:schemeClr>
                </a:solidFill>
                <a:latin typeface="Arial" panose="020B0604020202020204" pitchFamily="34" charset="0"/>
                <a:cs typeface="Times New Roman" panose="02020603050405020304" pitchFamily="18" charset="0"/>
              </a:rPr>
              <a:t>changing</a:t>
            </a:r>
            <a:r>
              <a:rPr lang="en-US" sz="6400" b="0" i="0" u="none" strike="noStrike" baseline="0" dirty="0">
                <a:solidFill>
                  <a:schemeClr val="bg2">
                    <a:lumMod val="20000"/>
                    <a:lumOff val="80000"/>
                  </a:schemeClr>
                </a:solidFill>
                <a:latin typeface="Arial" panose="020B0604020202020204" pitchFamily="34" charset="0"/>
                <a:cs typeface="Arial" panose="020B0604020202020204" pitchFamily="34" charset="0"/>
              </a:rPr>
              <a:t> trends in house sales and purchases. Predictive modelling, Market mix modelling, recommendation systems are some of the machine learning techniques used for achieving the business goals for housing companies. Our problem is related to one such housing company. </a:t>
            </a:r>
          </a:p>
          <a:p>
            <a:r>
              <a:rPr lang="en-US" sz="6400" b="0" i="0" u="none" strike="noStrike" baseline="0" dirty="0">
                <a:solidFill>
                  <a:schemeClr val="bg2">
                    <a:lumMod val="20000"/>
                    <a:lumOff val="80000"/>
                  </a:schemeClr>
                </a:solidFill>
                <a:latin typeface="Arial" panose="020B0604020202020204" pitchFamily="34" charset="0"/>
                <a:cs typeface="Arial" panose="020B0604020202020204" pitchFamily="34" charset="0"/>
              </a:rPr>
              <a:t>A US-based housing company named </a:t>
            </a:r>
            <a:r>
              <a:rPr lang="en-US" sz="6400" b="1" i="0" u="none" strike="noStrike" baseline="0" dirty="0">
                <a:solidFill>
                  <a:schemeClr val="bg2">
                    <a:lumMod val="20000"/>
                    <a:lumOff val="80000"/>
                  </a:schemeClr>
                </a:solidFill>
                <a:latin typeface="Arial" panose="020B0604020202020204" pitchFamily="34" charset="0"/>
                <a:cs typeface="Arial" panose="020B0604020202020204" pitchFamily="34" charset="0"/>
              </a:rPr>
              <a:t>Surprise Housing </a:t>
            </a:r>
            <a:r>
              <a:rPr lang="en-US" sz="6400" b="0" i="0" u="none" strike="noStrike" baseline="0" dirty="0">
                <a:solidFill>
                  <a:schemeClr val="bg2">
                    <a:lumMod val="20000"/>
                    <a:lumOff val="80000"/>
                  </a:schemeClr>
                </a:solidFill>
                <a:latin typeface="Arial" panose="020B0604020202020204" pitchFamily="34" charset="0"/>
                <a:cs typeface="Arial" panose="020B0604020202020204" pitchFamily="34" charset="0"/>
              </a:rPr>
              <a:t>has decided to enter the Australian market. The company uses data analytics to purchase houses at a price below their actual values and flip them at a higher price. For the same purpose, the company has collected a data set from the sale of houses in Australia. The data is provided in the CSV file below. </a:t>
            </a:r>
          </a:p>
          <a:p>
            <a:r>
              <a:rPr lang="en-US" sz="6400" b="0" i="0" u="none" strike="noStrike" baseline="0" dirty="0">
                <a:solidFill>
                  <a:schemeClr val="bg2">
                    <a:lumMod val="20000"/>
                    <a:lumOff val="80000"/>
                  </a:schemeClr>
                </a:solidFill>
                <a:latin typeface="Arial" panose="020B0604020202020204" pitchFamily="34" charset="0"/>
                <a:cs typeface="Arial" panose="020B0604020202020204" pitchFamily="34" charset="0"/>
              </a:rPr>
              <a:t>The company is looking at prospective properties to buy houses to enter the market. You are required to build a model using Machine Learning in order to predict the actual value of the prospective properties and decide whether to invest in them or not. For this company wants to know: </a:t>
            </a:r>
          </a:p>
          <a:p>
            <a:r>
              <a:rPr lang="en-US" sz="6400" b="0" i="0" u="none" strike="noStrike" baseline="0" dirty="0">
                <a:solidFill>
                  <a:schemeClr val="bg2">
                    <a:lumMod val="20000"/>
                    <a:lumOff val="80000"/>
                  </a:schemeClr>
                </a:solidFill>
                <a:latin typeface="Arial" panose="020B0604020202020204" pitchFamily="34" charset="0"/>
                <a:cs typeface="Arial" panose="020B0604020202020204" pitchFamily="34" charset="0"/>
              </a:rPr>
              <a:t>• Which variables are important to predict the price of variable? </a:t>
            </a:r>
          </a:p>
          <a:p>
            <a:r>
              <a:rPr lang="en-US" sz="6400" b="0" i="0" u="none" strike="noStrike" baseline="0" dirty="0">
                <a:solidFill>
                  <a:schemeClr val="bg2">
                    <a:lumMod val="20000"/>
                    <a:lumOff val="80000"/>
                  </a:schemeClr>
                </a:solidFill>
                <a:latin typeface="Arial" panose="020B0604020202020204" pitchFamily="34" charset="0"/>
                <a:cs typeface="Arial" panose="020B0604020202020204" pitchFamily="34" charset="0"/>
              </a:rPr>
              <a:t>• How do these variables describe the price of the house? </a:t>
            </a:r>
          </a:p>
        </p:txBody>
      </p:sp>
      <p:sp>
        <p:nvSpPr>
          <p:cNvPr id="8" name="Title 1">
            <a:extLst>
              <a:ext uri="{FF2B5EF4-FFF2-40B4-BE49-F238E27FC236}">
                <a16:creationId xmlns:a16="http://schemas.microsoft.com/office/drawing/2014/main" id="{191E6689-429A-13AA-6F42-A850C648F51F}"/>
              </a:ext>
            </a:extLst>
          </p:cNvPr>
          <p:cNvSpPr txBox="1">
            <a:spLocks/>
          </p:cNvSpPr>
          <p:nvPr/>
        </p:nvSpPr>
        <p:spPr>
          <a:xfrm>
            <a:off x="646111" y="452718"/>
            <a:ext cx="9404723" cy="1400530"/>
          </a:xfrm>
          <a:prstGeom prst="rect">
            <a:avLst/>
          </a:prstGeom>
        </p:spPr>
        <p:txBody>
          <a:bodyPr vert="horz" lIns="91440" tIns="45720" rIns="91440" bIns="45720" rtlCol="0" anchor="b">
            <a:noAutofit/>
          </a:bodyPr>
          <a:lstStyle>
            <a:lvl1pPr algn="l" defTabSz="457200" rtl="0" eaLnBrk="1" latinLnBrk="0" hangingPunct="1">
              <a:spcBef>
                <a:spcPct val="0"/>
              </a:spcBef>
              <a:buNone/>
              <a:defRPr sz="7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sz="1800" b="1" dirty="0">
                <a:latin typeface="Arial Black" panose="020B0A04020102020204" pitchFamily="34" charset="0"/>
                <a:ea typeface="Calibri" panose="020F0502020204030204" pitchFamily="34" charset="0"/>
                <a:cs typeface="Times New Roman" panose="02020603050405020304" pitchFamily="18" charset="0"/>
              </a:rPr>
              <a:t>PROBLEM STATEMENT:</a:t>
            </a:r>
            <a:br>
              <a:rPr lang="en-IN" sz="1800" dirty="0">
                <a:latin typeface="Calibri" panose="020F0502020204030204" pitchFamily="34" charset="0"/>
                <a:ea typeface="Calibri" panose="020F0502020204030204" pitchFamily="34" charset="0"/>
                <a:cs typeface="Times New Roman" panose="02020603050405020304" pitchFamily="18" charset="0"/>
              </a:rPr>
            </a:br>
            <a:endParaRPr lang="en-IN" dirty="0"/>
          </a:p>
        </p:txBody>
      </p:sp>
    </p:spTree>
    <p:extLst>
      <p:ext uri="{BB962C8B-B14F-4D97-AF65-F5344CB8AC3E}">
        <p14:creationId xmlns:p14="http://schemas.microsoft.com/office/powerpoint/2010/main" val="4139663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F706A6A-0161-946A-4F00-4CDF7ED044E2}"/>
              </a:ext>
            </a:extLst>
          </p:cNvPr>
          <p:cNvSpPr txBox="1"/>
          <p:nvPr/>
        </p:nvSpPr>
        <p:spPr>
          <a:xfrm>
            <a:off x="1082138" y="817127"/>
            <a:ext cx="6095010" cy="369332"/>
          </a:xfrm>
          <a:prstGeom prst="rect">
            <a:avLst/>
          </a:prstGeom>
          <a:noFill/>
        </p:spPr>
        <p:txBody>
          <a:bodyPr wrap="square">
            <a:spAutoFit/>
          </a:bodyPr>
          <a:lstStyle/>
          <a:p>
            <a:r>
              <a:rPr lang="en-IN" sz="1800" b="1" dirty="0">
                <a:latin typeface="Arial Black" panose="020B0A04020102020204" pitchFamily="34" charset="0"/>
                <a:ea typeface="Calibri" panose="020F0502020204030204" pitchFamily="34" charset="0"/>
                <a:cs typeface="Times New Roman" panose="02020603050405020304" pitchFamily="18" charset="0"/>
              </a:rPr>
              <a:t>UNIVARIATE ANALYSIS:</a:t>
            </a:r>
            <a:endParaRPr lang="en-IN" sz="1800" dirty="0"/>
          </a:p>
        </p:txBody>
      </p:sp>
      <p:pic>
        <p:nvPicPr>
          <p:cNvPr id="11266" name="Picture 2">
            <a:extLst>
              <a:ext uri="{FF2B5EF4-FFF2-40B4-BE49-F238E27FC236}">
                <a16:creationId xmlns:a16="http://schemas.microsoft.com/office/drawing/2014/main" id="{C8BD144D-DC83-D318-D1CA-21CEB2BC96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9506" y="1328962"/>
            <a:ext cx="9694842" cy="50048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66515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F706A6A-0161-946A-4F00-4CDF7ED044E2}"/>
              </a:ext>
            </a:extLst>
          </p:cNvPr>
          <p:cNvSpPr txBox="1"/>
          <p:nvPr/>
        </p:nvSpPr>
        <p:spPr>
          <a:xfrm>
            <a:off x="1082138" y="817127"/>
            <a:ext cx="6095010" cy="369332"/>
          </a:xfrm>
          <a:prstGeom prst="rect">
            <a:avLst/>
          </a:prstGeom>
          <a:noFill/>
        </p:spPr>
        <p:txBody>
          <a:bodyPr wrap="square">
            <a:spAutoFit/>
          </a:bodyPr>
          <a:lstStyle/>
          <a:p>
            <a:r>
              <a:rPr lang="en-IN" sz="1800" b="1" dirty="0">
                <a:latin typeface="Arial Black" panose="020B0A04020102020204" pitchFamily="34" charset="0"/>
                <a:ea typeface="Calibri" panose="020F0502020204030204" pitchFamily="34" charset="0"/>
                <a:cs typeface="Times New Roman" panose="02020603050405020304" pitchFamily="18" charset="0"/>
              </a:rPr>
              <a:t>UNIVARIATE ANALYSIS:</a:t>
            </a:r>
            <a:endParaRPr lang="en-IN" sz="1800" dirty="0"/>
          </a:p>
        </p:txBody>
      </p:sp>
      <p:pic>
        <p:nvPicPr>
          <p:cNvPr id="10242" name="Picture 2">
            <a:extLst>
              <a:ext uri="{FF2B5EF4-FFF2-40B4-BE49-F238E27FC236}">
                <a16:creationId xmlns:a16="http://schemas.microsoft.com/office/drawing/2014/main" id="{0E82015A-B2E2-8753-ED7B-EC784157FC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4993" y="1265217"/>
            <a:ext cx="9557162" cy="49086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28515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F706A6A-0161-946A-4F00-4CDF7ED044E2}"/>
              </a:ext>
            </a:extLst>
          </p:cNvPr>
          <p:cNvSpPr txBox="1"/>
          <p:nvPr/>
        </p:nvSpPr>
        <p:spPr>
          <a:xfrm>
            <a:off x="1034637" y="419303"/>
            <a:ext cx="6095010" cy="369332"/>
          </a:xfrm>
          <a:prstGeom prst="rect">
            <a:avLst/>
          </a:prstGeom>
          <a:noFill/>
        </p:spPr>
        <p:txBody>
          <a:bodyPr wrap="square">
            <a:spAutoFit/>
          </a:bodyPr>
          <a:lstStyle/>
          <a:p>
            <a:r>
              <a:rPr lang="en-IN" b="1" dirty="0">
                <a:latin typeface="Arial Black" panose="020B0A04020102020204" pitchFamily="34" charset="0"/>
                <a:ea typeface="Calibri" panose="020F0502020204030204" pitchFamily="34" charset="0"/>
                <a:cs typeface="Times New Roman" panose="02020603050405020304" pitchFamily="18" charset="0"/>
              </a:rPr>
              <a:t>CORRELATION ANALYSIS</a:t>
            </a:r>
            <a:r>
              <a:rPr lang="en-IN" sz="1800" b="1" dirty="0">
                <a:latin typeface="Arial Black" panose="020B0A04020102020204" pitchFamily="34" charset="0"/>
                <a:ea typeface="Calibri" panose="020F0502020204030204" pitchFamily="34" charset="0"/>
                <a:cs typeface="Times New Roman" panose="02020603050405020304" pitchFamily="18" charset="0"/>
              </a:rPr>
              <a:t>:</a:t>
            </a:r>
            <a:endParaRPr lang="en-IN" sz="1800" dirty="0"/>
          </a:p>
        </p:txBody>
      </p:sp>
      <p:pic>
        <p:nvPicPr>
          <p:cNvPr id="3" name="Picture 2">
            <a:extLst>
              <a:ext uri="{FF2B5EF4-FFF2-40B4-BE49-F238E27FC236}">
                <a16:creationId xmlns:a16="http://schemas.microsoft.com/office/drawing/2014/main" id="{80CAC932-254F-6055-82C3-9E40149758B0}"/>
              </a:ext>
            </a:extLst>
          </p:cNvPr>
          <p:cNvPicPr>
            <a:picLocks noChangeAspect="1"/>
          </p:cNvPicPr>
          <p:nvPr/>
        </p:nvPicPr>
        <p:blipFill>
          <a:blip r:embed="rId2"/>
          <a:stretch>
            <a:fillRect/>
          </a:stretch>
        </p:blipFill>
        <p:spPr>
          <a:xfrm>
            <a:off x="1146177" y="883460"/>
            <a:ext cx="3130711" cy="495325"/>
          </a:xfrm>
          <a:prstGeom prst="rect">
            <a:avLst/>
          </a:prstGeom>
        </p:spPr>
      </p:pic>
      <p:pic>
        <p:nvPicPr>
          <p:cNvPr id="7" name="Picture 2">
            <a:extLst>
              <a:ext uri="{FF2B5EF4-FFF2-40B4-BE49-F238E27FC236}">
                <a16:creationId xmlns:a16="http://schemas.microsoft.com/office/drawing/2014/main" id="{72A6C136-A060-CB66-672A-93944EE07B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3667" y="1484832"/>
            <a:ext cx="7258751" cy="53731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04383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F706A6A-0161-946A-4F00-4CDF7ED044E2}"/>
              </a:ext>
            </a:extLst>
          </p:cNvPr>
          <p:cNvSpPr txBox="1"/>
          <p:nvPr/>
        </p:nvSpPr>
        <p:spPr>
          <a:xfrm>
            <a:off x="1082138" y="817127"/>
            <a:ext cx="6095010" cy="646331"/>
          </a:xfrm>
          <a:prstGeom prst="rect">
            <a:avLst/>
          </a:prstGeom>
          <a:noFill/>
        </p:spPr>
        <p:txBody>
          <a:bodyPr wrap="square">
            <a:spAutoFit/>
          </a:bodyPr>
          <a:lstStyle/>
          <a:p>
            <a:r>
              <a:rPr lang="en-IN" b="1" dirty="0">
                <a:latin typeface="Arial Black" panose="020B0A04020102020204" pitchFamily="34" charset="0"/>
                <a:ea typeface="Calibri" panose="020F0502020204030204" pitchFamily="34" charset="0"/>
                <a:cs typeface="Times New Roman" panose="02020603050405020304" pitchFamily="18" charset="0"/>
              </a:rPr>
              <a:t>CORRELATION ANALYSIS</a:t>
            </a:r>
            <a:r>
              <a:rPr lang="en-IN" sz="1800" b="1" dirty="0">
                <a:latin typeface="Arial Black" panose="020B0A04020102020204" pitchFamily="34" charset="0"/>
                <a:ea typeface="Calibri" panose="020F0502020204030204" pitchFamily="34" charset="0"/>
                <a:cs typeface="Times New Roman" panose="02020603050405020304" pitchFamily="18" charset="0"/>
              </a:rPr>
              <a:t>:</a:t>
            </a:r>
            <a:endParaRPr lang="en-IN" sz="1800" dirty="0"/>
          </a:p>
          <a:p>
            <a:endParaRPr lang="en-IN" sz="1800" dirty="0"/>
          </a:p>
        </p:txBody>
      </p:sp>
      <p:pic>
        <p:nvPicPr>
          <p:cNvPr id="3" name="Picture 2">
            <a:extLst>
              <a:ext uri="{FF2B5EF4-FFF2-40B4-BE49-F238E27FC236}">
                <a16:creationId xmlns:a16="http://schemas.microsoft.com/office/drawing/2014/main" id="{9C8F7066-38F0-2113-6789-A79C286DCA49}"/>
              </a:ext>
            </a:extLst>
          </p:cNvPr>
          <p:cNvPicPr>
            <a:picLocks noChangeAspect="1"/>
          </p:cNvPicPr>
          <p:nvPr/>
        </p:nvPicPr>
        <p:blipFill>
          <a:blip r:embed="rId2"/>
          <a:stretch>
            <a:fillRect/>
          </a:stretch>
        </p:blipFill>
        <p:spPr>
          <a:xfrm>
            <a:off x="3432737" y="1192721"/>
            <a:ext cx="4309975" cy="5344369"/>
          </a:xfrm>
          <a:prstGeom prst="rect">
            <a:avLst/>
          </a:prstGeom>
        </p:spPr>
      </p:pic>
    </p:spTree>
    <p:extLst>
      <p:ext uri="{BB962C8B-B14F-4D97-AF65-F5344CB8AC3E}">
        <p14:creationId xmlns:p14="http://schemas.microsoft.com/office/powerpoint/2010/main" val="29517784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F706A6A-0161-946A-4F00-4CDF7ED044E2}"/>
              </a:ext>
            </a:extLst>
          </p:cNvPr>
          <p:cNvSpPr txBox="1"/>
          <p:nvPr/>
        </p:nvSpPr>
        <p:spPr>
          <a:xfrm>
            <a:off x="1082138" y="817127"/>
            <a:ext cx="6095010" cy="369332"/>
          </a:xfrm>
          <a:prstGeom prst="rect">
            <a:avLst/>
          </a:prstGeom>
          <a:noFill/>
        </p:spPr>
        <p:txBody>
          <a:bodyPr wrap="square">
            <a:spAutoFit/>
          </a:bodyPr>
          <a:lstStyle/>
          <a:p>
            <a:r>
              <a:rPr lang="en-IN" sz="1800" b="1" dirty="0">
                <a:latin typeface="Arial Black" panose="020B0A04020102020204" pitchFamily="34" charset="0"/>
                <a:ea typeface="Calibri" panose="020F0502020204030204" pitchFamily="34" charset="0"/>
                <a:cs typeface="Times New Roman" panose="02020603050405020304" pitchFamily="18" charset="0"/>
              </a:rPr>
              <a:t>BIVARIATE ANALYSIS:</a:t>
            </a:r>
            <a:endParaRPr lang="en-IN" sz="1800" dirty="0"/>
          </a:p>
        </p:txBody>
      </p:sp>
      <p:pic>
        <p:nvPicPr>
          <p:cNvPr id="4" name="Picture 3">
            <a:extLst>
              <a:ext uri="{FF2B5EF4-FFF2-40B4-BE49-F238E27FC236}">
                <a16:creationId xmlns:a16="http://schemas.microsoft.com/office/drawing/2014/main" id="{3E919B06-1DB1-2887-F598-5558667C7322}"/>
              </a:ext>
            </a:extLst>
          </p:cNvPr>
          <p:cNvPicPr>
            <a:picLocks noChangeAspect="1"/>
          </p:cNvPicPr>
          <p:nvPr/>
        </p:nvPicPr>
        <p:blipFill>
          <a:blip r:embed="rId2"/>
          <a:stretch>
            <a:fillRect/>
          </a:stretch>
        </p:blipFill>
        <p:spPr>
          <a:xfrm>
            <a:off x="1144855" y="1258784"/>
            <a:ext cx="3829050" cy="457200"/>
          </a:xfrm>
          <a:prstGeom prst="rect">
            <a:avLst/>
          </a:prstGeom>
        </p:spPr>
      </p:pic>
      <p:pic>
        <p:nvPicPr>
          <p:cNvPr id="7" name="Picture 6">
            <a:extLst>
              <a:ext uri="{FF2B5EF4-FFF2-40B4-BE49-F238E27FC236}">
                <a16:creationId xmlns:a16="http://schemas.microsoft.com/office/drawing/2014/main" id="{5F0E0F2C-67E2-F2E0-73FA-7233D21B1CED}"/>
              </a:ext>
            </a:extLst>
          </p:cNvPr>
          <p:cNvPicPr>
            <a:picLocks noChangeAspect="1"/>
          </p:cNvPicPr>
          <p:nvPr/>
        </p:nvPicPr>
        <p:blipFill>
          <a:blip r:embed="rId3"/>
          <a:stretch>
            <a:fillRect/>
          </a:stretch>
        </p:blipFill>
        <p:spPr>
          <a:xfrm>
            <a:off x="1144855" y="1919472"/>
            <a:ext cx="8165401" cy="2794141"/>
          </a:xfrm>
          <a:prstGeom prst="rect">
            <a:avLst/>
          </a:prstGeom>
        </p:spPr>
      </p:pic>
      <p:sp>
        <p:nvSpPr>
          <p:cNvPr id="10" name="TextBox 9">
            <a:extLst>
              <a:ext uri="{FF2B5EF4-FFF2-40B4-BE49-F238E27FC236}">
                <a16:creationId xmlns:a16="http://schemas.microsoft.com/office/drawing/2014/main" id="{CC2F86D1-E5E1-7077-6F36-7E3F18085F8A}"/>
              </a:ext>
            </a:extLst>
          </p:cNvPr>
          <p:cNvSpPr txBox="1"/>
          <p:nvPr/>
        </p:nvSpPr>
        <p:spPr>
          <a:xfrm>
            <a:off x="553687" y="4637315"/>
            <a:ext cx="6095010" cy="1493422"/>
          </a:xfrm>
          <a:prstGeom prst="rect">
            <a:avLst/>
          </a:prstGeom>
          <a:noFill/>
        </p:spPr>
        <p:txBody>
          <a:bodyPr wrap="square">
            <a:spAutoFit/>
          </a:bodyPr>
          <a:lstStyle/>
          <a:p>
            <a:pPr marL="457200">
              <a:lnSpc>
                <a:spcPct val="107000"/>
              </a:lnSpc>
            </a:pPr>
            <a:r>
              <a:rPr lang="en-IN" sz="3200" dirty="0">
                <a:effectLst/>
                <a:latin typeface="Calibri" panose="020F0502020204030204" pitchFamily="34" charset="0"/>
                <a:ea typeface="Calibri" panose="020F0502020204030204" pitchFamily="34" charset="0"/>
                <a:cs typeface="Times New Roman" panose="02020603050405020304" pitchFamily="18" charset="0"/>
              </a:rPr>
              <a:t>Observation:</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spcAft>
                <a:spcPts val="800"/>
              </a:spcAft>
            </a:pPr>
            <a:r>
              <a:rPr lang="en-IN" sz="1800" dirty="0" err="1">
                <a:solidFill>
                  <a:srgbClr val="000000"/>
                </a:solidFill>
                <a:effectLst/>
                <a:latin typeface="Helvetica" panose="020B0604020202020204" pitchFamily="34" charset="0"/>
                <a:ea typeface="Calibri" panose="020F0502020204030204" pitchFamily="34" charset="0"/>
                <a:cs typeface="Times New Roman" panose="02020603050405020304" pitchFamily="18" charset="0"/>
              </a:rPr>
              <a:t>OverallQual</a:t>
            </a:r>
            <a:r>
              <a:rPr lang="en-IN" sz="1800" dirty="0">
                <a:solidFill>
                  <a:srgbClr val="000000"/>
                </a:solidFill>
                <a:effectLst/>
                <a:latin typeface="Helvetica" panose="020B0604020202020204" pitchFamily="34" charset="0"/>
                <a:ea typeface="Calibri" panose="020F0502020204030204" pitchFamily="34" charset="0"/>
                <a:cs typeface="Times New Roman" panose="02020603050405020304" pitchFamily="18" charset="0"/>
              </a:rPr>
              <a:t> is Positively Correlated to Sale Price. with increase in Overall Quality the Sale Price also increases</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2310673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F706A6A-0161-946A-4F00-4CDF7ED044E2}"/>
              </a:ext>
            </a:extLst>
          </p:cNvPr>
          <p:cNvSpPr txBox="1"/>
          <p:nvPr/>
        </p:nvSpPr>
        <p:spPr>
          <a:xfrm>
            <a:off x="1016824" y="271185"/>
            <a:ext cx="6095010" cy="369332"/>
          </a:xfrm>
          <a:prstGeom prst="rect">
            <a:avLst/>
          </a:prstGeom>
          <a:noFill/>
        </p:spPr>
        <p:txBody>
          <a:bodyPr wrap="square">
            <a:spAutoFit/>
          </a:bodyPr>
          <a:lstStyle/>
          <a:p>
            <a:r>
              <a:rPr lang="en-IN" sz="1800" b="1" dirty="0">
                <a:latin typeface="Arial Black" panose="020B0A04020102020204" pitchFamily="34" charset="0"/>
                <a:ea typeface="Calibri" panose="020F0502020204030204" pitchFamily="34" charset="0"/>
                <a:cs typeface="Times New Roman" panose="02020603050405020304" pitchFamily="18" charset="0"/>
              </a:rPr>
              <a:t>BIVARIATE ANALYSIS:</a:t>
            </a:r>
            <a:endParaRPr lang="en-IN" sz="1800" dirty="0"/>
          </a:p>
        </p:txBody>
      </p:sp>
      <p:pic>
        <p:nvPicPr>
          <p:cNvPr id="3" name="Picture 2">
            <a:extLst>
              <a:ext uri="{FF2B5EF4-FFF2-40B4-BE49-F238E27FC236}">
                <a16:creationId xmlns:a16="http://schemas.microsoft.com/office/drawing/2014/main" id="{591BED8E-6B9D-3C28-3E58-BFCA6226B17B}"/>
              </a:ext>
            </a:extLst>
          </p:cNvPr>
          <p:cNvPicPr>
            <a:picLocks noChangeAspect="1"/>
          </p:cNvPicPr>
          <p:nvPr/>
        </p:nvPicPr>
        <p:blipFill>
          <a:blip r:embed="rId2"/>
          <a:stretch>
            <a:fillRect/>
          </a:stretch>
        </p:blipFill>
        <p:spPr>
          <a:xfrm>
            <a:off x="1080159" y="798335"/>
            <a:ext cx="3895725" cy="466725"/>
          </a:xfrm>
          <a:prstGeom prst="rect">
            <a:avLst/>
          </a:prstGeom>
        </p:spPr>
      </p:pic>
      <p:pic>
        <p:nvPicPr>
          <p:cNvPr id="5" name="Picture 4">
            <a:extLst>
              <a:ext uri="{FF2B5EF4-FFF2-40B4-BE49-F238E27FC236}">
                <a16:creationId xmlns:a16="http://schemas.microsoft.com/office/drawing/2014/main" id="{4F36139A-1DEC-747C-8C9D-BEFF70529E19}"/>
              </a:ext>
            </a:extLst>
          </p:cNvPr>
          <p:cNvPicPr>
            <a:picLocks noChangeAspect="1"/>
          </p:cNvPicPr>
          <p:nvPr/>
        </p:nvPicPr>
        <p:blipFill>
          <a:blip r:embed="rId3"/>
          <a:stretch>
            <a:fillRect/>
          </a:stretch>
        </p:blipFill>
        <p:spPr>
          <a:xfrm>
            <a:off x="1080159" y="1422879"/>
            <a:ext cx="4162796" cy="3880436"/>
          </a:xfrm>
          <a:prstGeom prst="rect">
            <a:avLst/>
          </a:prstGeom>
        </p:spPr>
      </p:pic>
      <p:sp>
        <p:nvSpPr>
          <p:cNvPr id="8" name="TextBox 7">
            <a:extLst>
              <a:ext uri="{FF2B5EF4-FFF2-40B4-BE49-F238E27FC236}">
                <a16:creationId xmlns:a16="http://schemas.microsoft.com/office/drawing/2014/main" id="{F86BE3C3-B83B-5EEE-81F2-9CAB25D2CDD4}"/>
              </a:ext>
            </a:extLst>
          </p:cNvPr>
          <p:cNvSpPr txBox="1"/>
          <p:nvPr/>
        </p:nvSpPr>
        <p:spPr>
          <a:xfrm>
            <a:off x="114052" y="5382046"/>
            <a:ext cx="6095010" cy="1197059"/>
          </a:xfrm>
          <a:prstGeom prst="rect">
            <a:avLst/>
          </a:prstGeom>
          <a:noFill/>
        </p:spPr>
        <p:txBody>
          <a:bodyPr wrap="square">
            <a:spAutoFit/>
          </a:bodyPr>
          <a:lstStyle/>
          <a:p>
            <a:pPr marL="457200">
              <a:lnSpc>
                <a:spcPct val="107000"/>
              </a:lnSpc>
            </a:pPr>
            <a:r>
              <a:rPr lang="en-IN" sz="3200" dirty="0">
                <a:effectLst/>
                <a:latin typeface="Calibri" panose="020F0502020204030204" pitchFamily="34" charset="0"/>
                <a:ea typeface="Calibri" panose="020F0502020204030204" pitchFamily="34" charset="0"/>
                <a:cs typeface="Times New Roman" panose="02020603050405020304" pitchFamily="18" charset="0"/>
              </a:rPr>
              <a:t>Observation:</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spcAft>
                <a:spcPts val="800"/>
              </a:spcAft>
            </a:pPr>
            <a:r>
              <a:rPr lang="en-IN" sz="1800" dirty="0">
                <a:solidFill>
                  <a:srgbClr val="000000"/>
                </a:solidFill>
                <a:effectLst/>
                <a:latin typeface="Helvetica" panose="020B0604020202020204" pitchFamily="34" charset="0"/>
                <a:ea typeface="Calibri" panose="020F0502020204030204" pitchFamily="34" charset="0"/>
                <a:cs typeface="Times New Roman" panose="02020603050405020304" pitchFamily="18" charset="0"/>
              </a:rPr>
              <a:t>(ground) living area square feet increases the Sale Price also Increases. Strong positive correlation</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951299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F706A6A-0161-946A-4F00-4CDF7ED044E2}"/>
              </a:ext>
            </a:extLst>
          </p:cNvPr>
          <p:cNvSpPr txBox="1"/>
          <p:nvPr/>
        </p:nvSpPr>
        <p:spPr>
          <a:xfrm>
            <a:off x="1016824" y="271185"/>
            <a:ext cx="6095010" cy="369332"/>
          </a:xfrm>
          <a:prstGeom prst="rect">
            <a:avLst/>
          </a:prstGeom>
          <a:noFill/>
        </p:spPr>
        <p:txBody>
          <a:bodyPr wrap="square">
            <a:spAutoFit/>
          </a:bodyPr>
          <a:lstStyle/>
          <a:p>
            <a:r>
              <a:rPr lang="en-IN" sz="1800" b="1" dirty="0">
                <a:latin typeface="Arial Black" panose="020B0A04020102020204" pitchFamily="34" charset="0"/>
                <a:ea typeface="Calibri" panose="020F0502020204030204" pitchFamily="34" charset="0"/>
                <a:cs typeface="Times New Roman" panose="02020603050405020304" pitchFamily="18" charset="0"/>
              </a:rPr>
              <a:t>BIVARIATE ANALYSIS:</a:t>
            </a:r>
            <a:endParaRPr lang="en-IN" sz="1800" dirty="0"/>
          </a:p>
        </p:txBody>
      </p:sp>
      <p:pic>
        <p:nvPicPr>
          <p:cNvPr id="4" name="Picture 3">
            <a:extLst>
              <a:ext uri="{FF2B5EF4-FFF2-40B4-BE49-F238E27FC236}">
                <a16:creationId xmlns:a16="http://schemas.microsoft.com/office/drawing/2014/main" id="{02DCEC8B-E4B2-F247-1D71-40B97C9305EA}"/>
              </a:ext>
            </a:extLst>
          </p:cNvPr>
          <p:cNvPicPr>
            <a:picLocks noChangeAspect="1"/>
          </p:cNvPicPr>
          <p:nvPr/>
        </p:nvPicPr>
        <p:blipFill>
          <a:blip r:embed="rId2"/>
          <a:stretch>
            <a:fillRect/>
          </a:stretch>
        </p:blipFill>
        <p:spPr>
          <a:xfrm>
            <a:off x="1074902" y="730270"/>
            <a:ext cx="3819525" cy="504825"/>
          </a:xfrm>
          <a:prstGeom prst="rect">
            <a:avLst/>
          </a:prstGeom>
        </p:spPr>
      </p:pic>
      <p:pic>
        <p:nvPicPr>
          <p:cNvPr id="9" name="Picture 8">
            <a:extLst>
              <a:ext uri="{FF2B5EF4-FFF2-40B4-BE49-F238E27FC236}">
                <a16:creationId xmlns:a16="http://schemas.microsoft.com/office/drawing/2014/main" id="{B2876F6F-EB49-B509-3E44-766316002F7C}"/>
              </a:ext>
            </a:extLst>
          </p:cNvPr>
          <p:cNvPicPr>
            <a:picLocks noChangeAspect="1"/>
          </p:cNvPicPr>
          <p:nvPr/>
        </p:nvPicPr>
        <p:blipFill>
          <a:blip r:embed="rId3"/>
          <a:stretch>
            <a:fillRect/>
          </a:stretch>
        </p:blipFill>
        <p:spPr>
          <a:xfrm>
            <a:off x="1016824" y="1386631"/>
            <a:ext cx="3988625" cy="3716974"/>
          </a:xfrm>
          <a:prstGeom prst="rect">
            <a:avLst/>
          </a:prstGeom>
        </p:spPr>
      </p:pic>
      <p:sp>
        <p:nvSpPr>
          <p:cNvPr id="11" name="TextBox 10">
            <a:extLst>
              <a:ext uri="{FF2B5EF4-FFF2-40B4-BE49-F238E27FC236}">
                <a16:creationId xmlns:a16="http://schemas.microsoft.com/office/drawing/2014/main" id="{F363A15D-23EF-F75A-EB70-26D0B092198D}"/>
              </a:ext>
            </a:extLst>
          </p:cNvPr>
          <p:cNvSpPr txBox="1"/>
          <p:nvPr/>
        </p:nvSpPr>
        <p:spPr>
          <a:xfrm>
            <a:off x="434934" y="5103605"/>
            <a:ext cx="6095010" cy="1262910"/>
          </a:xfrm>
          <a:prstGeom prst="rect">
            <a:avLst/>
          </a:prstGeom>
          <a:noFill/>
        </p:spPr>
        <p:txBody>
          <a:bodyPr wrap="square">
            <a:spAutoFit/>
          </a:bodyPr>
          <a:lstStyle/>
          <a:p>
            <a:pPr marL="457200">
              <a:lnSpc>
                <a:spcPct val="107000"/>
              </a:lnSpc>
            </a:pPr>
            <a:r>
              <a:rPr lang="en-IN" sz="3600" dirty="0">
                <a:effectLst/>
                <a:latin typeface="Calibri" panose="020F0502020204030204" pitchFamily="34" charset="0"/>
                <a:ea typeface="Calibri" panose="020F0502020204030204" pitchFamily="34" charset="0"/>
                <a:cs typeface="Times New Roman" panose="02020603050405020304" pitchFamily="18" charset="0"/>
              </a:rPr>
              <a:t>Observation:</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spcAft>
                <a:spcPts val="800"/>
              </a:spcAft>
            </a:pPr>
            <a:r>
              <a:rPr lang="en-IN" sz="1800" dirty="0">
                <a:solidFill>
                  <a:srgbClr val="000000"/>
                </a:solidFill>
                <a:effectLst/>
                <a:latin typeface="Helvetica" panose="020B0604020202020204" pitchFamily="34" charset="0"/>
                <a:ea typeface="Calibri" panose="020F0502020204030204" pitchFamily="34" charset="0"/>
                <a:cs typeface="Times New Roman" panose="02020603050405020304" pitchFamily="18" charset="0"/>
              </a:rPr>
              <a:t>Garage Car Capacity in terms of cars is  Highly Positively Correlated to House price.</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1323717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F706A6A-0161-946A-4F00-4CDF7ED044E2}"/>
              </a:ext>
            </a:extLst>
          </p:cNvPr>
          <p:cNvSpPr txBox="1"/>
          <p:nvPr/>
        </p:nvSpPr>
        <p:spPr>
          <a:xfrm>
            <a:off x="1016824" y="271185"/>
            <a:ext cx="6095010" cy="369332"/>
          </a:xfrm>
          <a:prstGeom prst="rect">
            <a:avLst/>
          </a:prstGeom>
          <a:noFill/>
        </p:spPr>
        <p:txBody>
          <a:bodyPr wrap="square">
            <a:spAutoFit/>
          </a:bodyPr>
          <a:lstStyle/>
          <a:p>
            <a:r>
              <a:rPr lang="en-IN" sz="1800" b="1" dirty="0">
                <a:latin typeface="Arial Black" panose="020B0A04020102020204" pitchFamily="34" charset="0"/>
                <a:ea typeface="Calibri" panose="020F0502020204030204" pitchFamily="34" charset="0"/>
                <a:cs typeface="Times New Roman" panose="02020603050405020304" pitchFamily="18" charset="0"/>
              </a:rPr>
              <a:t>BIVARIATE ANALYSIS:</a:t>
            </a:r>
            <a:endParaRPr lang="en-IN" sz="1800" dirty="0"/>
          </a:p>
        </p:txBody>
      </p:sp>
      <p:pic>
        <p:nvPicPr>
          <p:cNvPr id="3" name="Picture 2">
            <a:extLst>
              <a:ext uri="{FF2B5EF4-FFF2-40B4-BE49-F238E27FC236}">
                <a16:creationId xmlns:a16="http://schemas.microsoft.com/office/drawing/2014/main" id="{BFEA2A3E-7852-B863-B1E4-2E2321D8A70E}"/>
              </a:ext>
            </a:extLst>
          </p:cNvPr>
          <p:cNvPicPr>
            <a:picLocks noChangeAspect="1"/>
          </p:cNvPicPr>
          <p:nvPr/>
        </p:nvPicPr>
        <p:blipFill>
          <a:blip r:embed="rId2"/>
          <a:stretch>
            <a:fillRect/>
          </a:stretch>
        </p:blipFill>
        <p:spPr>
          <a:xfrm>
            <a:off x="1128217" y="706263"/>
            <a:ext cx="3667125" cy="485775"/>
          </a:xfrm>
          <a:prstGeom prst="rect">
            <a:avLst/>
          </a:prstGeom>
        </p:spPr>
      </p:pic>
      <p:pic>
        <p:nvPicPr>
          <p:cNvPr id="5" name="Picture 4">
            <a:extLst>
              <a:ext uri="{FF2B5EF4-FFF2-40B4-BE49-F238E27FC236}">
                <a16:creationId xmlns:a16="http://schemas.microsoft.com/office/drawing/2014/main" id="{386E3D29-B450-D35E-614F-0A12D3EB4D47}"/>
              </a:ext>
            </a:extLst>
          </p:cNvPr>
          <p:cNvPicPr>
            <a:picLocks noChangeAspect="1"/>
          </p:cNvPicPr>
          <p:nvPr/>
        </p:nvPicPr>
        <p:blipFill>
          <a:blip r:embed="rId3"/>
          <a:stretch>
            <a:fillRect/>
          </a:stretch>
        </p:blipFill>
        <p:spPr>
          <a:xfrm>
            <a:off x="1128217" y="1257784"/>
            <a:ext cx="3871295" cy="3607635"/>
          </a:xfrm>
          <a:prstGeom prst="rect">
            <a:avLst/>
          </a:prstGeom>
        </p:spPr>
      </p:pic>
      <p:sp>
        <p:nvSpPr>
          <p:cNvPr id="8" name="TextBox 7">
            <a:extLst>
              <a:ext uri="{FF2B5EF4-FFF2-40B4-BE49-F238E27FC236}">
                <a16:creationId xmlns:a16="http://schemas.microsoft.com/office/drawing/2014/main" id="{CBF74D8E-3A4E-BEFF-D32B-A41D1D745DB9}"/>
              </a:ext>
            </a:extLst>
          </p:cNvPr>
          <p:cNvSpPr txBox="1"/>
          <p:nvPr/>
        </p:nvSpPr>
        <p:spPr>
          <a:xfrm>
            <a:off x="494310" y="4865419"/>
            <a:ext cx="6095010" cy="1559273"/>
          </a:xfrm>
          <a:prstGeom prst="rect">
            <a:avLst/>
          </a:prstGeom>
          <a:noFill/>
        </p:spPr>
        <p:txBody>
          <a:bodyPr wrap="square">
            <a:spAutoFit/>
          </a:bodyPr>
          <a:lstStyle/>
          <a:p>
            <a:pPr marL="457200">
              <a:lnSpc>
                <a:spcPct val="107000"/>
              </a:lnSpc>
            </a:pPr>
            <a:r>
              <a:rPr lang="en-IN" sz="3600" dirty="0">
                <a:effectLst/>
                <a:latin typeface="Calibri" panose="020F0502020204030204" pitchFamily="34" charset="0"/>
                <a:ea typeface="Calibri" panose="020F0502020204030204" pitchFamily="34" charset="0"/>
                <a:cs typeface="Times New Roman" panose="02020603050405020304" pitchFamily="18" charset="0"/>
              </a:rPr>
              <a:t>Observation:</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spcAft>
                <a:spcPts val="800"/>
              </a:spcAft>
            </a:pPr>
            <a:r>
              <a:rPr lang="en-IN" sz="1800" dirty="0">
                <a:solidFill>
                  <a:srgbClr val="000000"/>
                </a:solidFill>
                <a:effectLst/>
                <a:latin typeface="Helvetica" panose="020B0604020202020204" pitchFamily="34" charset="0"/>
                <a:ea typeface="Calibri" panose="020F0502020204030204" pitchFamily="34" charset="0"/>
                <a:cs typeface="Times New Roman" panose="02020603050405020304" pitchFamily="18" charset="0"/>
              </a:rPr>
              <a:t>Garage Area is also Highly Positively correlated to House price. it seems people prefer more garage space</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0558761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F706A6A-0161-946A-4F00-4CDF7ED044E2}"/>
              </a:ext>
            </a:extLst>
          </p:cNvPr>
          <p:cNvSpPr txBox="1"/>
          <p:nvPr/>
        </p:nvSpPr>
        <p:spPr>
          <a:xfrm>
            <a:off x="1016824" y="271185"/>
            <a:ext cx="6095010" cy="369332"/>
          </a:xfrm>
          <a:prstGeom prst="rect">
            <a:avLst/>
          </a:prstGeom>
          <a:noFill/>
        </p:spPr>
        <p:txBody>
          <a:bodyPr wrap="square">
            <a:spAutoFit/>
          </a:bodyPr>
          <a:lstStyle/>
          <a:p>
            <a:r>
              <a:rPr lang="en-IN" sz="1800" b="1" dirty="0">
                <a:latin typeface="Arial Black" panose="020B0A04020102020204" pitchFamily="34" charset="0"/>
                <a:ea typeface="Calibri" panose="020F0502020204030204" pitchFamily="34" charset="0"/>
                <a:cs typeface="Times New Roman" panose="02020603050405020304" pitchFamily="18" charset="0"/>
              </a:rPr>
              <a:t>BIVARIATE ANALYSIS:</a:t>
            </a:r>
            <a:endParaRPr lang="en-IN" sz="1800" dirty="0"/>
          </a:p>
        </p:txBody>
      </p:sp>
      <p:pic>
        <p:nvPicPr>
          <p:cNvPr id="3" name="Picture 2">
            <a:extLst>
              <a:ext uri="{FF2B5EF4-FFF2-40B4-BE49-F238E27FC236}">
                <a16:creationId xmlns:a16="http://schemas.microsoft.com/office/drawing/2014/main" id="{22F52AB1-6110-B096-8907-19A0FE92D52F}"/>
              </a:ext>
            </a:extLst>
          </p:cNvPr>
          <p:cNvPicPr>
            <a:picLocks noChangeAspect="1"/>
          </p:cNvPicPr>
          <p:nvPr/>
        </p:nvPicPr>
        <p:blipFill>
          <a:blip r:embed="rId2"/>
          <a:stretch>
            <a:fillRect/>
          </a:stretch>
        </p:blipFill>
        <p:spPr>
          <a:xfrm>
            <a:off x="1082077" y="640517"/>
            <a:ext cx="3781425" cy="485775"/>
          </a:xfrm>
          <a:prstGeom prst="rect">
            <a:avLst/>
          </a:prstGeom>
        </p:spPr>
      </p:pic>
      <p:pic>
        <p:nvPicPr>
          <p:cNvPr id="5" name="Picture 4">
            <a:extLst>
              <a:ext uri="{FF2B5EF4-FFF2-40B4-BE49-F238E27FC236}">
                <a16:creationId xmlns:a16="http://schemas.microsoft.com/office/drawing/2014/main" id="{2C20D6C5-45F7-D85C-260F-F9687E93991A}"/>
              </a:ext>
            </a:extLst>
          </p:cNvPr>
          <p:cNvPicPr>
            <a:picLocks noChangeAspect="1"/>
          </p:cNvPicPr>
          <p:nvPr/>
        </p:nvPicPr>
        <p:blipFill>
          <a:blip r:embed="rId3"/>
          <a:stretch>
            <a:fillRect/>
          </a:stretch>
        </p:blipFill>
        <p:spPr>
          <a:xfrm>
            <a:off x="1082077" y="1243290"/>
            <a:ext cx="3941185" cy="3672765"/>
          </a:xfrm>
          <a:prstGeom prst="rect">
            <a:avLst/>
          </a:prstGeom>
        </p:spPr>
      </p:pic>
      <p:sp>
        <p:nvSpPr>
          <p:cNvPr id="8" name="TextBox 7">
            <a:extLst>
              <a:ext uri="{FF2B5EF4-FFF2-40B4-BE49-F238E27FC236}">
                <a16:creationId xmlns:a16="http://schemas.microsoft.com/office/drawing/2014/main" id="{76538C3E-0034-49A8-05D2-E269384070D6}"/>
              </a:ext>
            </a:extLst>
          </p:cNvPr>
          <p:cNvSpPr txBox="1"/>
          <p:nvPr/>
        </p:nvSpPr>
        <p:spPr>
          <a:xfrm>
            <a:off x="464622" y="5104326"/>
            <a:ext cx="6095010" cy="1262910"/>
          </a:xfrm>
          <a:prstGeom prst="rect">
            <a:avLst/>
          </a:prstGeom>
          <a:noFill/>
        </p:spPr>
        <p:txBody>
          <a:bodyPr wrap="square">
            <a:spAutoFit/>
          </a:bodyPr>
          <a:lstStyle/>
          <a:p>
            <a:pPr marL="457200">
              <a:lnSpc>
                <a:spcPct val="107000"/>
              </a:lnSpc>
            </a:pPr>
            <a:r>
              <a:rPr lang="en-IN" sz="3600" dirty="0">
                <a:effectLst/>
                <a:latin typeface="Calibri" panose="020F0502020204030204" pitchFamily="34" charset="0"/>
                <a:ea typeface="Calibri" panose="020F0502020204030204" pitchFamily="34" charset="0"/>
                <a:cs typeface="Times New Roman" panose="02020603050405020304" pitchFamily="18" charset="0"/>
              </a:rPr>
              <a:t>Observation:</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spcAft>
                <a:spcPts val="800"/>
              </a:spcAft>
            </a:pPr>
            <a:r>
              <a:rPr lang="en-IN" sz="1800" dirty="0">
                <a:solidFill>
                  <a:srgbClr val="000000"/>
                </a:solidFill>
                <a:effectLst/>
                <a:latin typeface="Helvetica" panose="020B0604020202020204" pitchFamily="34" charset="0"/>
                <a:ea typeface="Calibri" panose="020F0502020204030204" pitchFamily="34" charset="0"/>
                <a:cs typeface="Times New Roman" panose="02020603050405020304" pitchFamily="18" charset="0"/>
              </a:rPr>
              <a:t>Basement Area is also Positively Correlated to Sale Price . People prefer extra spacious basement</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1878189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F706A6A-0161-946A-4F00-4CDF7ED044E2}"/>
              </a:ext>
            </a:extLst>
          </p:cNvPr>
          <p:cNvSpPr txBox="1"/>
          <p:nvPr/>
        </p:nvSpPr>
        <p:spPr>
          <a:xfrm>
            <a:off x="1016824" y="271185"/>
            <a:ext cx="6095010" cy="369332"/>
          </a:xfrm>
          <a:prstGeom prst="rect">
            <a:avLst/>
          </a:prstGeom>
          <a:noFill/>
        </p:spPr>
        <p:txBody>
          <a:bodyPr wrap="square">
            <a:spAutoFit/>
          </a:bodyPr>
          <a:lstStyle/>
          <a:p>
            <a:r>
              <a:rPr lang="en-IN" sz="1800" b="1" dirty="0">
                <a:latin typeface="Arial Black" panose="020B0A04020102020204" pitchFamily="34" charset="0"/>
                <a:ea typeface="Calibri" panose="020F0502020204030204" pitchFamily="34" charset="0"/>
                <a:cs typeface="Times New Roman" panose="02020603050405020304" pitchFamily="18" charset="0"/>
              </a:rPr>
              <a:t>BIVARIATE ANALYSIS:</a:t>
            </a:r>
            <a:endParaRPr lang="en-IN" sz="1800" dirty="0"/>
          </a:p>
        </p:txBody>
      </p:sp>
      <p:pic>
        <p:nvPicPr>
          <p:cNvPr id="3" name="Picture 2">
            <a:extLst>
              <a:ext uri="{FF2B5EF4-FFF2-40B4-BE49-F238E27FC236}">
                <a16:creationId xmlns:a16="http://schemas.microsoft.com/office/drawing/2014/main" id="{88148373-85EC-D21A-6309-C5589DB7B73E}"/>
              </a:ext>
            </a:extLst>
          </p:cNvPr>
          <p:cNvPicPr>
            <a:picLocks noChangeAspect="1"/>
          </p:cNvPicPr>
          <p:nvPr/>
        </p:nvPicPr>
        <p:blipFill>
          <a:blip r:embed="rId2"/>
          <a:stretch>
            <a:fillRect/>
          </a:stretch>
        </p:blipFill>
        <p:spPr>
          <a:xfrm>
            <a:off x="1104529" y="702623"/>
            <a:ext cx="5100328" cy="682318"/>
          </a:xfrm>
          <a:prstGeom prst="rect">
            <a:avLst/>
          </a:prstGeom>
        </p:spPr>
      </p:pic>
      <p:pic>
        <p:nvPicPr>
          <p:cNvPr id="5" name="Picture 4">
            <a:extLst>
              <a:ext uri="{FF2B5EF4-FFF2-40B4-BE49-F238E27FC236}">
                <a16:creationId xmlns:a16="http://schemas.microsoft.com/office/drawing/2014/main" id="{45DEDA45-0F5B-BB16-C37A-D37236E93DE0}"/>
              </a:ext>
            </a:extLst>
          </p:cNvPr>
          <p:cNvPicPr>
            <a:picLocks noChangeAspect="1"/>
          </p:cNvPicPr>
          <p:nvPr/>
        </p:nvPicPr>
        <p:blipFill>
          <a:blip r:embed="rId3"/>
          <a:stretch>
            <a:fillRect/>
          </a:stretch>
        </p:blipFill>
        <p:spPr>
          <a:xfrm>
            <a:off x="1104529" y="1514476"/>
            <a:ext cx="3497159" cy="3258980"/>
          </a:xfrm>
          <a:prstGeom prst="rect">
            <a:avLst/>
          </a:prstGeom>
        </p:spPr>
      </p:pic>
      <p:sp>
        <p:nvSpPr>
          <p:cNvPr id="8" name="TextBox 7">
            <a:extLst>
              <a:ext uri="{FF2B5EF4-FFF2-40B4-BE49-F238E27FC236}">
                <a16:creationId xmlns:a16="http://schemas.microsoft.com/office/drawing/2014/main" id="{051AD3AC-03B2-DA1E-219A-9635856E82DF}"/>
              </a:ext>
            </a:extLst>
          </p:cNvPr>
          <p:cNvSpPr txBox="1"/>
          <p:nvPr/>
        </p:nvSpPr>
        <p:spPr>
          <a:xfrm>
            <a:off x="535873" y="4773456"/>
            <a:ext cx="6095010" cy="1559273"/>
          </a:xfrm>
          <a:prstGeom prst="rect">
            <a:avLst/>
          </a:prstGeom>
          <a:noFill/>
        </p:spPr>
        <p:txBody>
          <a:bodyPr wrap="square">
            <a:spAutoFit/>
          </a:bodyPr>
          <a:lstStyle/>
          <a:p>
            <a:pPr marL="457200">
              <a:lnSpc>
                <a:spcPct val="107000"/>
              </a:lnSpc>
            </a:pPr>
            <a:r>
              <a:rPr lang="en-IN" sz="3600" dirty="0">
                <a:effectLst/>
                <a:latin typeface="Calibri" panose="020F0502020204030204" pitchFamily="34" charset="0"/>
                <a:ea typeface="Calibri" panose="020F0502020204030204" pitchFamily="34" charset="0"/>
                <a:cs typeface="Times New Roman" panose="02020603050405020304" pitchFamily="18" charset="0"/>
              </a:rPr>
              <a:t>Observation:</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spcAft>
                <a:spcPts val="800"/>
              </a:spcAft>
            </a:pPr>
            <a:r>
              <a:rPr lang="en-IN" sz="1800" dirty="0">
                <a:solidFill>
                  <a:srgbClr val="000000"/>
                </a:solidFill>
                <a:effectLst/>
                <a:latin typeface="Helvetica" panose="020B0604020202020204" pitchFamily="34" charset="0"/>
                <a:ea typeface="Calibri" panose="020F0502020204030204" pitchFamily="34" charset="0"/>
                <a:cs typeface="Times New Roman" panose="02020603050405020304" pitchFamily="18" charset="0"/>
              </a:rPr>
              <a:t>First Floor in Square feet is also Positively Correlated to Sale Price. higher Square feet of first floor more space for the house</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6675673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B8B935D5-825B-744D-D905-125C70403DC5}"/>
              </a:ext>
            </a:extLst>
          </p:cNvPr>
          <p:cNvSpPr txBox="1">
            <a:spLocks/>
          </p:cNvSpPr>
          <p:nvPr/>
        </p:nvSpPr>
        <p:spPr>
          <a:xfrm>
            <a:off x="1104293" y="1152983"/>
            <a:ext cx="8946541" cy="4195481"/>
          </a:xfrm>
          <a:prstGeom prst="rect">
            <a:avLst/>
          </a:prstGeom>
        </p:spPr>
        <p:txBody>
          <a:bodyPr vert="horz" lIns="91440" tIns="45720" rIns="91440" bIns="45720" rtlCol="0" anchor="t">
            <a:normAutofit/>
          </a:bodyPr>
          <a:lstStyle>
            <a:lvl1pPr marL="0" indent="0" algn="l" defTabSz="457200" rtl="0" eaLnBrk="1" latinLnBrk="0" hangingPunct="1">
              <a:spcBef>
                <a:spcPts val="1000"/>
              </a:spcBef>
              <a:spcAft>
                <a:spcPts val="0"/>
              </a:spcAft>
              <a:buClr>
                <a:schemeClr val="accent1"/>
              </a:buClr>
              <a:buSzPct val="80000"/>
              <a:buFont typeface="Wingdings 3" charset="2"/>
              <a:buNone/>
              <a:defRPr sz="2000" b="0" i="0" kern="1200" cap="all">
                <a:solidFill>
                  <a:schemeClr val="accent1"/>
                </a:solidFill>
                <a:latin typeface="+mj-lt"/>
                <a:ea typeface="+mj-ea"/>
                <a:cs typeface="+mj-cs"/>
              </a:defRPr>
            </a:lvl1pPr>
            <a:lvl2pPr marL="457200" indent="0" algn="ctr" defTabSz="457200" rtl="0" eaLnBrk="1" latinLnBrk="0" hangingPunct="1">
              <a:spcBef>
                <a:spcPts val="1000"/>
              </a:spcBef>
              <a:spcAft>
                <a:spcPts val="0"/>
              </a:spcAft>
              <a:buClr>
                <a:schemeClr val="accent1"/>
              </a:buClr>
              <a:buSzPct val="80000"/>
              <a:buFont typeface="Wingdings 3" charset="2"/>
              <a:buNone/>
              <a:defRPr sz="1800" b="0" i="0" kern="1200">
                <a:solidFill>
                  <a:schemeClr val="tx1">
                    <a:tint val="75000"/>
                  </a:schemeClr>
                </a:solidFill>
                <a:latin typeface="+mj-lt"/>
                <a:ea typeface="+mj-ea"/>
                <a:cs typeface="+mj-cs"/>
              </a:defRPr>
            </a:lvl2pPr>
            <a:lvl3pPr marL="914400" indent="0" algn="ctr" defTabSz="457200" rtl="0" eaLnBrk="1" latinLnBrk="0" hangingPunct="1">
              <a:spcBef>
                <a:spcPts val="1000"/>
              </a:spcBef>
              <a:spcAft>
                <a:spcPts val="0"/>
              </a:spcAft>
              <a:buClr>
                <a:schemeClr val="accent1"/>
              </a:buClr>
              <a:buSzPct val="80000"/>
              <a:buFont typeface="Wingdings 3" charset="2"/>
              <a:buNone/>
              <a:defRPr sz="1600" b="0" i="0" kern="1200">
                <a:solidFill>
                  <a:schemeClr val="tx1">
                    <a:tint val="75000"/>
                  </a:schemeClr>
                </a:solidFill>
                <a:latin typeface="+mj-lt"/>
                <a:ea typeface="+mj-ea"/>
                <a:cs typeface="+mj-cs"/>
              </a:defRPr>
            </a:lvl3pPr>
            <a:lvl4pPr marL="1371600" indent="0" algn="ctr" defTabSz="457200" rtl="0" eaLnBrk="1" latinLnBrk="0" hangingPunct="1">
              <a:spcBef>
                <a:spcPts val="1000"/>
              </a:spcBef>
              <a:spcAft>
                <a:spcPts val="0"/>
              </a:spcAft>
              <a:buClr>
                <a:schemeClr val="accent1"/>
              </a:buClr>
              <a:buSzPct val="80000"/>
              <a:buFont typeface="Wingdings 3" charset="2"/>
              <a:buNone/>
              <a:defRPr sz="1400" b="0" i="0" kern="1200">
                <a:solidFill>
                  <a:schemeClr val="tx1">
                    <a:tint val="75000"/>
                  </a:schemeClr>
                </a:solidFill>
                <a:latin typeface="+mj-lt"/>
                <a:ea typeface="+mj-ea"/>
                <a:cs typeface="+mj-cs"/>
              </a:defRPr>
            </a:lvl4pPr>
            <a:lvl5pPr marL="1828800" indent="0" algn="ctr" defTabSz="457200" rtl="0" eaLnBrk="1" latinLnBrk="0" hangingPunct="1">
              <a:spcBef>
                <a:spcPts val="1000"/>
              </a:spcBef>
              <a:spcAft>
                <a:spcPts val="0"/>
              </a:spcAft>
              <a:buClr>
                <a:schemeClr val="accent1"/>
              </a:buClr>
              <a:buSzPct val="80000"/>
              <a:buFont typeface="Wingdings 3" charset="2"/>
              <a:buNone/>
              <a:defRPr sz="1400" b="0" i="0" kern="1200">
                <a:solidFill>
                  <a:schemeClr val="tx1">
                    <a:tint val="75000"/>
                  </a:schemeClr>
                </a:solidFill>
                <a:latin typeface="+mj-lt"/>
                <a:ea typeface="+mj-ea"/>
                <a:cs typeface="+mj-cs"/>
              </a:defRPr>
            </a:lvl5pPr>
            <a:lvl6pPr marL="2286000" indent="0" algn="ctr" defTabSz="457200" rtl="0" eaLnBrk="1" latinLnBrk="0" hangingPunct="1">
              <a:spcBef>
                <a:spcPts val="1000"/>
              </a:spcBef>
              <a:spcAft>
                <a:spcPts val="0"/>
              </a:spcAft>
              <a:buClr>
                <a:schemeClr val="accent1"/>
              </a:buClr>
              <a:buSzPct val="80000"/>
              <a:buFont typeface="Wingdings 3" charset="2"/>
              <a:buNone/>
              <a:defRPr sz="1400" b="0" i="0" kern="1200">
                <a:solidFill>
                  <a:schemeClr val="tx1">
                    <a:tint val="75000"/>
                  </a:schemeClr>
                </a:solidFill>
                <a:latin typeface="+mj-lt"/>
                <a:ea typeface="+mj-ea"/>
                <a:cs typeface="+mj-cs"/>
              </a:defRPr>
            </a:lvl6pPr>
            <a:lvl7pPr marL="2743200" indent="0" algn="ctr" defTabSz="457200" rtl="0" eaLnBrk="1" latinLnBrk="0" hangingPunct="1">
              <a:spcBef>
                <a:spcPts val="1000"/>
              </a:spcBef>
              <a:spcAft>
                <a:spcPts val="0"/>
              </a:spcAft>
              <a:buClr>
                <a:schemeClr val="accent1"/>
              </a:buClr>
              <a:buSzPct val="80000"/>
              <a:buFont typeface="Wingdings 3" charset="2"/>
              <a:buNone/>
              <a:defRPr sz="1400" b="0" i="0" kern="1200">
                <a:solidFill>
                  <a:schemeClr val="tx1">
                    <a:tint val="75000"/>
                  </a:schemeClr>
                </a:solidFill>
                <a:latin typeface="+mj-lt"/>
                <a:ea typeface="+mj-ea"/>
                <a:cs typeface="+mj-cs"/>
              </a:defRPr>
            </a:lvl7pPr>
            <a:lvl8pPr marL="3200400" indent="0" algn="ctr" defTabSz="457200" rtl="0" eaLnBrk="1" latinLnBrk="0" hangingPunct="1">
              <a:spcBef>
                <a:spcPts val="1000"/>
              </a:spcBef>
              <a:spcAft>
                <a:spcPts val="0"/>
              </a:spcAft>
              <a:buClr>
                <a:schemeClr val="accent1"/>
              </a:buClr>
              <a:buSzPct val="80000"/>
              <a:buFont typeface="Wingdings 3" charset="2"/>
              <a:buNone/>
              <a:defRPr sz="1400" b="0" i="0" kern="1200">
                <a:solidFill>
                  <a:schemeClr val="tx1">
                    <a:tint val="75000"/>
                  </a:schemeClr>
                </a:solidFill>
                <a:latin typeface="+mj-lt"/>
                <a:ea typeface="+mj-ea"/>
                <a:cs typeface="+mj-cs"/>
              </a:defRPr>
            </a:lvl8pPr>
            <a:lvl9pPr marL="3657600" indent="0" algn="ctr" defTabSz="457200" rtl="0" eaLnBrk="1" latinLnBrk="0" hangingPunct="1">
              <a:spcBef>
                <a:spcPts val="1000"/>
              </a:spcBef>
              <a:spcAft>
                <a:spcPts val="0"/>
              </a:spcAft>
              <a:buClr>
                <a:schemeClr val="accent1"/>
              </a:buClr>
              <a:buSzPct val="80000"/>
              <a:buFont typeface="Wingdings 3" charset="2"/>
              <a:buNone/>
              <a:defRPr sz="1400" b="0" i="0" kern="1200">
                <a:solidFill>
                  <a:schemeClr val="tx1">
                    <a:tint val="75000"/>
                  </a:schemeClr>
                </a:solidFill>
                <a:latin typeface="+mj-lt"/>
                <a:ea typeface="+mj-ea"/>
                <a:cs typeface="+mj-cs"/>
              </a:defRPr>
            </a:lvl9pPr>
          </a:lstStyle>
          <a:p>
            <a:endParaRPr lang="en-IN" dirty="0"/>
          </a:p>
        </p:txBody>
      </p:sp>
      <p:sp>
        <p:nvSpPr>
          <p:cNvPr id="4" name="Title 1">
            <a:extLst>
              <a:ext uri="{FF2B5EF4-FFF2-40B4-BE49-F238E27FC236}">
                <a16:creationId xmlns:a16="http://schemas.microsoft.com/office/drawing/2014/main" id="{F6525677-0C72-5AE8-9243-8204A099A681}"/>
              </a:ext>
            </a:extLst>
          </p:cNvPr>
          <p:cNvSpPr txBox="1">
            <a:spLocks/>
          </p:cNvSpPr>
          <p:nvPr/>
        </p:nvSpPr>
        <p:spPr>
          <a:xfrm>
            <a:off x="646111" y="452718"/>
            <a:ext cx="9404723" cy="1400530"/>
          </a:xfrm>
          <a:prstGeom prst="rect">
            <a:avLst/>
          </a:prstGeom>
        </p:spPr>
        <p:txBody>
          <a:bodyPr vert="horz" lIns="91440" tIns="45720" rIns="91440" bIns="45720" rtlCol="0" anchor="b">
            <a:noAutofit/>
          </a:bodyPr>
          <a:lstStyle>
            <a:lvl1pPr algn="l" defTabSz="457200" rtl="0" eaLnBrk="1" latinLnBrk="0" hangingPunct="1">
              <a:spcBef>
                <a:spcPct val="0"/>
              </a:spcBef>
              <a:buNone/>
              <a:defRPr sz="7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endParaRPr lang="en-IN" sz="1800" b="0" i="0" u="none" strike="noStrike" baseline="0" dirty="0">
              <a:solidFill>
                <a:srgbClr val="000000"/>
              </a:solidFill>
              <a:latin typeface="Times New Roman" panose="02020603050405020304" pitchFamily="18" charset="0"/>
            </a:endParaRPr>
          </a:p>
          <a:p>
            <a:r>
              <a:rPr lang="en-IN" sz="1800" b="0" i="0" u="none" strike="noStrike" baseline="0" dirty="0">
                <a:solidFill>
                  <a:srgbClr val="000000"/>
                </a:solidFill>
                <a:latin typeface="Times New Roman" panose="02020603050405020304" pitchFamily="18" charset="0"/>
              </a:rPr>
              <a:t> </a:t>
            </a:r>
            <a:r>
              <a:rPr lang="en-IN" sz="1800" b="1" i="0" u="none" strike="noStrike" baseline="0" dirty="0">
                <a:solidFill>
                  <a:schemeClr val="tx1"/>
                </a:solidFill>
                <a:latin typeface="Times New Roman" panose="02020603050405020304" pitchFamily="18" charset="0"/>
              </a:rPr>
              <a:t>Business Goal: </a:t>
            </a:r>
            <a:br>
              <a:rPr lang="en-IN" sz="1800" dirty="0">
                <a:latin typeface="Calibri" panose="020F0502020204030204" pitchFamily="34" charset="0"/>
                <a:ea typeface="Calibri" panose="020F0502020204030204" pitchFamily="34" charset="0"/>
                <a:cs typeface="Times New Roman" panose="02020603050405020304" pitchFamily="18" charset="0"/>
              </a:rPr>
            </a:br>
            <a:endParaRPr lang="en-IN" dirty="0"/>
          </a:p>
        </p:txBody>
      </p:sp>
      <p:sp>
        <p:nvSpPr>
          <p:cNvPr id="7" name="Content Placeholder 2">
            <a:extLst>
              <a:ext uri="{FF2B5EF4-FFF2-40B4-BE49-F238E27FC236}">
                <a16:creationId xmlns:a16="http://schemas.microsoft.com/office/drawing/2014/main" id="{627A89CB-37E8-6ADB-5EE9-6A4D10092976}"/>
              </a:ext>
            </a:extLst>
          </p:cNvPr>
          <p:cNvSpPr txBox="1">
            <a:spLocks/>
          </p:cNvSpPr>
          <p:nvPr/>
        </p:nvSpPr>
        <p:spPr>
          <a:xfrm>
            <a:off x="1104292" y="1026313"/>
            <a:ext cx="9809131" cy="5378969"/>
          </a:xfrm>
          <a:prstGeom prst="rect">
            <a:avLst/>
          </a:prstGeom>
        </p:spPr>
        <p:txBody>
          <a:bodyPr vert="horz" lIns="91440" tIns="45720" rIns="91440" bIns="45720" rtlCol="0" anchor="t">
            <a:normAutofit/>
          </a:bodyPr>
          <a:lstStyle>
            <a:lvl1pPr marL="0" indent="0" algn="l" defTabSz="457200" rtl="0" eaLnBrk="1" latinLnBrk="0" hangingPunct="1">
              <a:spcBef>
                <a:spcPts val="1000"/>
              </a:spcBef>
              <a:spcAft>
                <a:spcPts val="0"/>
              </a:spcAft>
              <a:buClr>
                <a:schemeClr val="accent1"/>
              </a:buClr>
              <a:buSzPct val="80000"/>
              <a:buFont typeface="Wingdings 3" charset="2"/>
              <a:buNone/>
              <a:defRPr sz="2000" b="0" i="0" kern="1200" cap="all">
                <a:solidFill>
                  <a:schemeClr val="accent1"/>
                </a:solidFill>
                <a:latin typeface="+mj-lt"/>
                <a:ea typeface="+mj-ea"/>
                <a:cs typeface="+mj-cs"/>
              </a:defRPr>
            </a:lvl1pPr>
            <a:lvl2pPr marL="457200" indent="0" algn="ctr" defTabSz="457200" rtl="0" eaLnBrk="1" latinLnBrk="0" hangingPunct="1">
              <a:spcBef>
                <a:spcPts val="1000"/>
              </a:spcBef>
              <a:spcAft>
                <a:spcPts val="0"/>
              </a:spcAft>
              <a:buClr>
                <a:schemeClr val="accent1"/>
              </a:buClr>
              <a:buSzPct val="80000"/>
              <a:buFont typeface="Wingdings 3" charset="2"/>
              <a:buNone/>
              <a:defRPr sz="1800" b="0" i="0" kern="1200">
                <a:solidFill>
                  <a:schemeClr val="tx1">
                    <a:tint val="75000"/>
                  </a:schemeClr>
                </a:solidFill>
                <a:latin typeface="+mj-lt"/>
                <a:ea typeface="+mj-ea"/>
                <a:cs typeface="+mj-cs"/>
              </a:defRPr>
            </a:lvl2pPr>
            <a:lvl3pPr marL="914400" indent="0" algn="ctr" defTabSz="457200" rtl="0" eaLnBrk="1" latinLnBrk="0" hangingPunct="1">
              <a:spcBef>
                <a:spcPts val="1000"/>
              </a:spcBef>
              <a:spcAft>
                <a:spcPts val="0"/>
              </a:spcAft>
              <a:buClr>
                <a:schemeClr val="accent1"/>
              </a:buClr>
              <a:buSzPct val="80000"/>
              <a:buFont typeface="Wingdings 3" charset="2"/>
              <a:buNone/>
              <a:defRPr sz="1600" b="0" i="0" kern="1200">
                <a:solidFill>
                  <a:schemeClr val="tx1">
                    <a:tint val="75000"/>
                  </a:schemeClr>
                </a:solidFill>
                <a:latin typeface="+mj-lt"/>
                <a:ea typeface="+mj-ea"/>
                <a:cs typeface="+mj-cs"/>
              </a:defRPr>
            </a:lvl3pPr>
            <a:lvl4pPr marL="1371600" indent="0" algn="ctr" defTabSz="457200" rtl="0" eaLnBrk="1" latinLnBrk="0" hangingPunct="1">
              <a:spcBef>
                <a:spcPts val="1000"/>
              </a:spcBef>
              <a:spcAft>
                <a:spcPts val="0"/>
              </a:spcAft>
              <a:buClr>
                <a:schemeClr val="accent1"/>
              </a:buClr>
              <a:buSzPct val="80000"/>
              <a:buFont typeface="Wingdings 3" charset="2"/>
              <a:buNone/>
              <a:defRPr sz="1400" b="0" i="0" kern="1200">
                <a:solidFill>
                  <a:schemeClr val="tx1">
                    <a:tint val="75000"/>
                  </a:schemeClr>
                </a:solidFill>
                <a:latin typeface="+mj-lt"/>
                <a:ea typeface="+mj-ea"/>
                <a:cs typeface="+mj-cs"/>
              </a:defRPr>
            </a:lvl4pPr>
            <a:lvl5pPr marL="1828800" indent="0" algn="ctr" defTabSz="457200" rtl="0" eaLnBrk="1" latinLnBrk="0" hangingPunct="1">
              <a:spcBef>
                <a:spcPts val="1000"/>
              </a:spcBef>
              <a:spcAft>
                <a:spcPts val="0"/>
              </a:spcAft>
              <a:buClr>
                <a:schemeClr val="accent1"/>
              </a:buClr>
              <a:buSzPct val="80000"/>
              <a:buFont typeface="Wingdings 3" charset="2"/>
              <a:buNone/>
              <a:defRPr sz="1400" b="0" i="0" kern="1200">
                <a:solidFill>
                  <a:schemeClr val="tx1">
                    <a:tint val="75000"/>
                  </a:schemeClr>
                </a:solidFill>
                <a:latin typeface="+mj-lt"/>
                <a:ea typeface="+mj-ea"/>
                <a:cs typeface="+mj-cs"/>
              </a:defRPr>
            </a:lvl5pPr>
            <a:lvl6pPr marL="2286000" indent="0" algn="ctr" defTabSz="457200" rtl="0" eaLnBrk="1" latinLnBrk="0" hangingPunct="1">
              <a:spcBef>
                <a:spcPts val="1000"/>
              </a:spcBef>
              <a:spcAft>
                <a:spcPts val="0"/>
              </a:spcAft>
              <a:buClr>
                <a:schemeClr val="accent1"/>
              </a:buClr>
              <a:buSzPct val="80000"/>
              <a:buFont typeface="Wingdings 3" charset="2"/>
              <a:buNone/>
              <a:defRPr sz="1400" b="0" i="0" kern="1200">
                <a:solidFill>
                  <a:schemeClr val="tx1">
                    <a:tint val="75000"/>
                  </a:schemeClr>
                </a:solidFill>
                <a:latin typeface="+mj-lt"/>
                <a:ea typeface="+mj-ea"/>
                <a:cs typeface="+mj-cs"/>
              </a:defRPr>
            </a:lvl6pPr>
            <a:lvl7pPr marL="2743200" indent="0" algn="ctr" defTabSz="457200" rtl="0" eaLnBrk="1" latinLnBrk="0" hangingPunct="1">
              <a:spcBef>
                <a:spcPts val="1000"/>
              </a:spcBef>
              <a:spcAft>
                <a:spcPts val="0"/>
              </a:spcAft>
              <a:buClr>
                <a:schemeClr val="accent1"/>
              </a:buClr>
              <a:buSzPct val="80000"/>
              <a:buFont typeface="Wingdings 3" charset="2"/>
              <a:buNone/>
              <a:defRPr sz="1400" b="0" i="0" kern="1200">
                <a:solidFill>
                  <a:schemeClr val="tx1">
                    <a:tint val="75000"/>
                  </a:schemeClr>
                </a:solidFill>
                <a:latin typeface="+mj-lt"/>
                <a:ea typeface="+mj-ea"/>
                <a:cs typeface="+mj-cs"/>
              </a:defRPr>
            </a:lvl7pPr>
            <a:lvl8pPr marL="3200400" indent="0" algn="ctr" defTabSz="457200" rtl="0" eaLnBrk="1" latinLnBrk="0" hangingPunct="1">
              <a:spcBef>
                <a:spcPts val="1000"/>
              </a:spcBef>
              <a:spcAft>
                <a:spcPts val="0"/>
              </a:spcAft>
              <a:buClr>
                <a:schemeClr val="accent1"/>
              </a:buClr>
              <a:buSzPct val="80000"/>
              <a:buFont typeface="Wingdings 3" charset="2"/>
              <a:buNone/>
              <a:defRPr sz="1400" b="0" i="0" kern="1200">
                <a:solidFill>
                  <a:schemeClr val="tx1">
                    <a:tint val="75000"/>
                  </a:schemeClr>
                </a:solidFill>
                <a:latin typeface="+mj-lt"/>
                <a:ea typeface="+mj-ea"/>
                <a:cs typeface="+mj-cs"/>
              </a:defRPr>
            </a:lvl8pPr>
            <a:lvl9pPr marL="3657600" indent="0" algn="ctr" defTabSz="457200" rtl="0" eaLnBrk="1" latinLnBrk="0" hangingPunct="1">
              <a:spcBef>
                <a:spcPts val="1000"/>
              </a:spcBef>
              <a:spcAft>
                <a:spcPts val="0"/>
              </a:spcAft>
              <a:buClr>
                <a:schemeClr val="accent1"/>
              </a:buClr>
              <a:buSzPct val="80000"/>
              <a:buFont typeface="Wingdings 3" charset="2"/>
              <a:buNone/>
              <a:defRPr sz="1400" b="0" i="0" kern="1200">
                <a:solidFill>
                  <a:schemeClr val="tx1">
                    <a:tint val="75000"/>
                  </a:schemeClr>
                </a:solidFill>
                <a:latin typeface="+mj-lt"/>
                <a:ea typeface="+mj-ea"/>
                <a:cs typeface="+mj-cs"/>
              </a:defRPr>
            </a:lvl9pPr>
          </a:lstStyle>
          <a:p>
            <a:endParaRPr lang="en-IN" sz="1800" b="0" i="0" u="none" strike="noStrike" baseline="0" dirty="0">
              <a:solidFill>
                <a:schemeClr val="bg2">
                  <a:lumMod val="20000"/>
                  <a:lumOff val="80000"/>
                </a:schemeClr>
              </a:solidFill>
              <a:latin typeface="Arial" panose="020B0604020202020204" pitchFamily="34" charset="0"/>
              <a:cs typeface="Arial" panose="020B0604020202020204" pitchFamily="34" charset="0"/>
            </a:endParaRPr>
          </a:p>
          <a:p>
            <a:pPr algn="l"/>
            <a:endParaRPr lang="en-IN" sz="1800" b="0" i="0" u="none" strike="noStrike" baseline="0" dirty="0">
              <a:solidFill>
                <a:schemeClr val="bg2">
                  <a:lumMod val="20000"/>
                  <a:lumOff val="80000"/>
                </a:schemeClr>
              </a:solidFill>
              <a:latin typeface="Arial" panose="020B0604020202020204" pitchFamily="34" charset="0"/>
              <a:cs typeface="Arial" panose="020B0604020202020204" pitchFamily="34" charset="0"/>
            </a:endParaRPr>
          </a:p>
          <a:p>
            <a:r>
              <a:rPr lang="en-US" sz="1800" b="0" i="0" u="none" strike="noStrike" baseline="0" dirty="0">
                <a:solidFill>
                  <a:schemeClr val="bg2">
                    <a:lumMod val="20000"/>
                    <a:lumOff val="80000"/>
                  </a:schemeClr>
                </a:solidFill>
                <a:latin typeface="Arial" panose="020B0604020202020204" pitchFamily="34" charset="0"/>
                <a:cs typeface="Arial" panose="020B0604020202020204" pitchFamily="34" charset="0"/>
              </a:rPr>
              <a:t> You are required to model the price of houses with the available independent variables. This model will then be used by the management to understand how exactly the prices vary with the variables. They can accordingly manipulate the strategy of the firm and concentrate on areas that will yield high returns. Further, the model will be a good way for the management to understand the pricing dynamics of a new market. </a:t>
            </a:r>
            <a:endParaRPr lang="en-US" sz="6400" b="0" i="0" u="none" strike="noStrike" baseline="0" dirty="0">
              <a:solidFill>
                <a:schemeClr val="bg2">
                  <a:lumMod val="20000"/>
                  <a:lumOff val="8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8453485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F706A6A-0161-946A-4F00-4CDF7ED044E2}"/>
              </a:ext>
            </a:extLst>
          </p:cNvPr>
          <p:cNvSpPr txBox="1"/>
          <p:nvPr/>
        </p:nvSpPr>
        <p:spPr>
          <a:xfrm>
            <a:off x="1016824" y="271185"/>
            <a:ext cx="6095010" cy="369332"/>
          </a:xfrm>
          <a:prstGeom prst="rect">
            <a:avLst/>
          </a:prstGeom>
          <a:noFill/>
        </p:spPr>
        <p:txBody>
          <a:bodyPr wrap="square">
            <a:spAutoFit/>
          </a:bodyPr>
          <a:lstStyle/>
          <a:p>
            <a:r>
              <a:rPr lang="en-IN" sz="1800" b="1" dirty="0">
                <a:latin typeface="Arial Black" panose="020B0A04020102020204" pitchFamily="34" charset="0"/>
                <a:ea typeface="Calibri" panose="020F0502020204030204" pitchFamily="34" charset="0"/>
                <a:cs typeface="Times New Roman" panose="02020603050405020304" pitchFamily="18" charset="0"/>
              </a:rPr>
              <a:t>BIVARIATE ANALYSIS:</a:t>
            </a:r>
            <a:endParaRPr lang="en-IN" sz="1800" dirty="0"/>
          </a:p>
        </p:txBody>
      </p:sp>
      <p:pic>
        <p:nvPicPr>
          <p:cNvPr id="3" name="Picture 2">
            <a:extLst>
              <a:ext uri="{FF2B5EF4-FFF2-40B4-BE49-F238E27FC236}">
                <a16:creationId xmlns:a16="http://schemas.microsoft.com/office/drawing/2014/main" id="{016963E2-8E83-E758-3E6E-748869D92FE9}"/>
              </a:ext>
            </a:extLst>
          </p:cNvPr>
          <p:cNvPicPr>
            <a:picLocks noChangeAspect="1"/>
          </p:cNvPicPr>
          <p:nvPr/>
        </p:nvPicPr>
        <p:blipFill>
          <a:blip r:embed="rId2"/>
          <a:stretch>
            <a:fillRect/>
          </a:stretch>
        </p:blipFill>
        <p:spPr>
          <a:xfrm>
            <a:off x="1115476" y="743382"/>
            <a:ext cx="3667125" cy="466725"/>
          </a:xfrm>
          <a:prstGeom prst="rect">
            <a:avLst/>
          </a:prstGeom>
        </p:spPr>
      </p:pic>
      <p:pic>
        <p:nvPicPr>
          <p:cNvPr id="5" name="Picture 4">
            <a:extLst>
              <a:ext uri="{FF2B5EF4-FFF2-40B4-BE49-F238E27FC236}">
                <a16:creationId xmlns:a16="http://schemas.microsoft.com/office/drawing/2014/main" id="{9B5C26A7-08A0-12DE-1381-CCEF2B80288E}"/>
              </a:ext>
            </a:extLst>
          </p:cNvPr>
          <p:cNvPicPr>
            <a:picLocks noChangeAspect="1"/>
          </p:cNvPicPr>
          <p:nvPr/>
        </p:nvPicPr>
        <p:blipFill>
          <a:blip r:embed="rId3"/>
          <a:stretch>
            <a:fillRect/>
          </a:stretch>
        </p:blipFill>
        <p:spPr>
          <a:xfrm>
            <a:off x="1115476" y="1362879"/>
            <a:ext cx="3787724" cy="3529756"/>
          </a:xfrm>
          <a:prstGeom prst="rect">
            <a:avLst/>
          </a:prstGeom>
        </p:spPr>
      </p:pic>
      <p:sp>
        <p:nvSpPr>
          <p:cNvPr id="8" name="TextBox 7">
            <a:extLst>
              <a:ext uri="{FF2B5EF4-FFF2-40B4-BE49-F238E27FC236}">
                <a16:creationId xmlns:a16="http://schemas.microsoft.com/office/drawing/2014/main" id="{60EEC560-C686-FB67-BF05-11B9F2993C32}"/>
              </a:ext>
            </a:extLst>
          </p:cNvPr>
          <p:cNvSpPr txBox="1"/>
          <p:nvPr/>
        </p:nvSpPr>
        <p:spPr>
          <a:xfrm>
            <a:off x="512123" y="4892635"/>
            <a:ext cx="6095010" cy="1559273"/>
          </a:xfrm>
          <a:prstGeom prst="rect">
            <a:avLst/>
          </a:prstGeom>
          <a:noFill/>
        </p:spPr>
        <p:txBody>
          <a:bodyPr wrap="square">
            <a:spAutoFit/>
          </a:bodyPr>
          <a:lstStyle/>
          <a:p>
            <a:pPr marL="457200">
              <a:lnSpc>
                <a:spcPct val="107000"/>
              </a:lnSpc>
            </a:pPr>
            <a:r>
              <a:rPr lang="en-IN" sz="3600" dirty="0">
                <a:effectLst/>
                <a:latin typeface="Calibri" panose="020F0502020204030204" pitchFamily="34" charset="0"/>
                <a:ea typeface="Calibri" panose="020F0502020204030204" pitchFamily="34" charset="0"/>
                <a:cs typeface="Times New Roman" panose="02020603050405020304" pitchFamily="18" charset="0"/>
              </a:rPr>
              <a:t>Observation:</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spcAft>
                <a:spcPts val="800"/>
              </a:spcAft>
            </a:pPr>
            <a:r>
              <a:rPr lang="en-IN" sz="1800" dirty="0">
                <a:solidFill>
                  <a:srgbClr val="000000"/>
                </a:solidFill>
                <a:effectLst/>
                <a:latin typeface="Helvetica" panose="020B0604020202020204" pitchFamily="34" charset="0"/>
                <a:ea typeface="Calibri" panose="020F0502020204030204" pitchFamily="34" charset="0"/>
                <a:cs typeface="Times New Roman" panose="02020603050405020304" pitchFamily="18" charset="0"/>
              </a:rPr>
              <a:t>As the Full bathroom above ground increases the Price of house also increases its strong positive correlation</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66705045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F706A6A-0161-946A-4F00-4CDF7ED044E2}"/>
              </a:ext>
            </a:extLst>
          </p:cNvPr>
          <p:cNvSpPr txBox="1"/>
          <p:nvPr/>
        </p:nvSpPr>
        <p:spPr>
          <a:xfrm>
            <a:off x="1016824" y="271185"/>
            <a:ext cx="6095010" cy="369332"/>
          </a:xfrm>
          <a:prstGeom prst="rect">
            <a:avLst/>
          </a:prstGeom>
          <a:noFill/>
        </p:spPr>
        <p:txBody>
          <a:bodyPr wrap="square">
            <a:spAutoFit/>
          </a:bodyPr>
          <a:lstStyle/>
          <a:p>
            <a:r>
              <a:rPr lang="en-IN" sz="1800" b="1" dirty="0">
                <a:latin typeface="Arial Black" panose="020B0A04020102020204" pitchFamily="34" charset="0"/>
                <a:ea typeface="Calibri" panose="020F0502020204030204" pitchFamily="34" charset="0"/>
                <a:cs typeface="Times New Roman" panose="02020603050405020304" pitchFamily="18" charset="0"/>
              </a:rPr>
              <a:t>BIVARIATE ANALYSIS:</a:t>
            </a:r>
            <a:endParaRPr lang="en-IN" sz="1800" dirty="0"/>
          </a:p>
        </p:txBody>
      </p:sp>
      <p:pic>
        <p:nvPicPr>
          <p:cNvPr id="3" name="Picture 2">
            <a:extLst>
              <a:ext uri="{FF2B5EF4-FFF2-40B4-BE49-F238E27FC236}">
                <a16:creationId xmlns:a16="http://schemas.microsoft.com/office/drawing/2014/main" id="{365AB76F-2B39-E67A-6907-7276B1DC951D}"/>
              </a:ext>
            </a:extLst>
          </p:cNvPr>
          <p:cNvPicPr>
            <a:picLocks noChangeAspect="1"/>
          </p:cNvPicPr>
          <p:nvPr/>
        </p:nvPicPr>
        <p:blipFill>
          <a:blip r:embed="rId2"/>
          <a:stretch>
            <a:fillRect/>
          </a:stretch>
        </p:blipFill>
        <p:spPr>
          <a:xfrm>
            <a:off x="1079541" y="728910"/>
            <a:ext cx="5734050" cy="638175"/>
          </a:xfrm>
          <a:prstGeom prst="rect">
            <a:avLst/>
          </a:prstGeom>
        </p:spPr>
      </p:pic>
      <p:pic>
        <p:nvPicPr>
          <p:cNvPr id="5" name="Picture 4">
            <a:extLst>
              <a:ext uri="{FF2B5EF4-FFF2-40B4-BE49-F238E27FC236}">
                <a16:creationId xmlns:a16="http://schemas.microsoft.com/office/drawing/2014/main" id="{42F6B114-B12A-D872-22AD-AF1AAE063F3D}"/>
              </a:ext>
            </a:extLst>
          </p:cNvPr>
          <p:cNvPicPr>
            <a:picLocks noChangeAspect="1"/>
          </p:cNvPicPr>
          <p:nvPr/>
        </p:nvPicPr>
        <p:blipFill>
          <a:blip r:embed="rId3"/>
          <a:stretch>
            <a:fillRect/>
          </a:stretch>
        </p:blipFill>
        <p:spPr>
          <a:xfrm>
            <a:off x="1079541" y="1564761"/>
            <a:ext cx="3735903" cy="3481464"/>
          </a:xfrm>
          <a:prstGeom prst="rect">
            <a:avLst/>
          </a:prstGeom>
        </p:spPr>
      </p:pic>
      <p:sp>
        <p:nvSpPr>
          <p:cNvPr id="8" name="TextBox 7">
            <a:extLst>
              <a:ext uri="{FF2B5EF4-FFF2-40B4-BE49-F238E27FC236}">
                <a16:creationId xmlns:a16="http://schemas.microsoft.com/office/drawing/2014/main" id="{0946EC0B-9104-99D5-B32A-1DD111CB1141}"/>
              </a:ext>
            </a:extLst>
          </p:cNvPr>
          <p:cNvSpPr txBox="1"/>
          <p:nvPr/>
        </p:nvSpPr>
        <p:spPr>
          <a:xfrm>
            <a:off x="494310" y="5157765"/>
            <a:ext cx="6095010" cy="1262910"/>
          </a:xfrm>
          <a:prstGeom prst="rect">
            <a:avLst/>
          </a:prstGeom>
          <a:noFill/>
        </p:spPr>
        <p:txBody>
          <a:bodyPr wrap="square">
            <a:spAutoFit/>
          </a:bodyPr>
          <a:lstStyle/>
          <a:p>
            <a:pPr marL="457200">
              <a:lnSpc>
                <a:spcPct val="107000"/>
              </a:lnSpc>
            </a:pPr>
            <a:r>
              <a:rPr lang="en-IN" sz="3600" dirty="0">
                <a:effectLst/>
                <a:latin typeface="Calibri" panose="020F0502020204030204" pitchFamily="34" charset="0"/>
                <a:ea typeface="Calibri" panose="020F0502020204030204" pitchFamily="34" charset="0"/>
                <a:cs typeface="Times New Roman" panose="02020603050405020304" pitchFamily="18" charset="0"/>
              </a:rPr>
              <a:t>Observation:</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spcAft>
                <a:spcPts val="800"/>
              </a:spcAft>
            </a:pPr>
            <a:r>
              <a:rPr lang="en-IN" sz="1800" dirty="0">
                <a:solidFill>
                  <a:srgbClr val="000000"/>
                </a:solidFill>
                <a:effectLst/>
                <a:latin typeface="Helvetica" panose="020B0604020202020204" pitchFamily="34" charset="0"/>
                <a:ea typeface="Calibri" panose="020F0502020204030204" pitchFamily="34" charset="0"/>
                <a:cs typeface="Times New Roman" panose="02020603050405020304" pitchFamily="18" charset="0"/>
              </a:rPr>
              <a:t>As total rooms above ground increases the Price also increases strong positive correlation</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7532413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F706A6A-0161-946A-4F00-4CDF7ED044E2}"/>
              </a:ext>
            </a:extLst>
          </p:cNvPr>
          <p:cNvSpPr txBox="1"/>
          <p:nvPr/>
        </p:nvSpPr>
        <p:spPr>
          <a:xfrm>
            <a:off x="1016824" y="271185"/>
            <a:ext cx="6095010" cy="369332"/>
          </a:xfrm>
          <a:prstGeom prst="rect">
            <a:avLst/>
          </a:prstGeom>
          <a:noFill/>
        </p:spPr>
        <p:txBody>
          <a:bodyPr wrap="square">
            <a:spAutoFit/>
          </a:bodyPr>
          <a:lstStyle/>
          <a:p>
            <a:r>
              <a:rPr lang="en-IN" sz="1800" b="1" dirty="0">
                <a:latin typeface="Arial Black" panose="020B0A04020102020204" pitchFamily="34" charset="0"/>
                <a:ea typeface="Calibri" panose="020F0502020204030204" pitchFamily="34" charset="0"/>
                <a:cs typeface="Times New Roman" panose="02020603050405020304" pitchFamily="18" charset="0"/>
              </a:rPr>
              <a:t>BIVARIATE ANALYSIS:</a:t>
            </a:r>
            <a:endParaRPr lang="en-IN" sz="1800" dirty="0"/>
          </a:p>
        </p:txBody>
      </p:sp>
      <p:pic>
        <p:nvPicPr>
          <p:cNvPr id="3" name="Picture 2">
            <a:extLst>
              <a:ext uri="{FF2B5EF4-FFF2-40B4-BE49-F238E27FC236}">
                <a16:creationId xmlns:a16="http://schemas.microsoft.com/office/drawing/2014/main" id="{6B48AC8C-52BD-96EB-3C3F-011BF9CF8A1A}"/>
              </a:ext>
            </a:extLst>
          </p:cNvPr>
          <p:cNvPicPr>
            <a:picLocks noChangeAspect="1"/>
          </p:cNvPicPr>
          <p:nvPr/>
        </p:nvPicPr>
        <p:blipFill>
          <a:blip r:embed="rId2"/>
          <a:stretch>
            <a:fillRect/>
          </a:stretch>
        </p:blipFill>
        <p:spPr>
          <a:xfrm>
            <a:off x="1065439" y="640517"/>
            <a:ext cx="5619750" cy="723900"/>
          </a:xfrm>
          <a:prstGeom prst="rect">
            <a:avLst/>
          </a:prstGeom>
        </p:spPr>
      </p:pic>
      <p:pic>
        <p:nvPicPr>
          <p:cNvPr id="5" name="Picture 4">
            <a:extLst>
              <a:ext uri="{FF2B5EF4-FFF2-40B4-BE49-F238E27FC236}">
                <a16:creationId xmlns:a16="http://schemas.microsoft.com/office/drawing/2014/main" id="{4F510CA2-1AC5-B6CB-36A3-6DE9F674C3EE}"/>
              </a:ext>
            </a:extLst>
          </p:cNvPr>
          <p:cNvPicPr>
            <a:picLocks noChangeAspect="1"/>
          </p:cNvPicPr>
          <p:nvPr/>
        </p:nvPicPr>
        <p:blipFill>
          <a:blip r:embed="rId3"/>
          <a:stretch>
            <a:fillRect/>
          </a:stretch>
        </p:blipFill>
        <p:spPr>
          <a:xfrm>
            <a:off x="1065439" y="1463820"/>
            <a:ext cx="3375932" cy="3146010"/>
          </a:xfrm>
          <a:prstGeom prst="rect">
            <a:avLst/>
          </a:prstGeom>
        </p:spPr>
      </p:pic>
      <p:sp>
        <p:nvSpPr>
          <p:cNvPr id="8" name="TextBox 7">
            <a:extLst>
              <a:ext uri="{FF2B5EF4-FFF2-40B4-BE49-F238E27FC236}">
                <a16:creationId xmlns:a16="http://schemas.microsoft.com/office/drawing/2014/main" id="{39CD4487-D58B-447A-B2FE-CC9C66CBE506}"/>
              </a:ext>
            </a:extLst>
          </p:cNvPr>
          <p:cNvSpPr txBox="1"/>
          <p:nvPr/>
        </p:nvSpPr>
        <p:spPr>
          <a:xfrm>
            <a:off x="470559" y="4762725"/>
            <a:ext cx="6095010" cy="1262910"/>
          </a:xfrm>
          <a:prstGeom prst="rect">
            <a:avLst/>
          </a:prstGeom>
          <a:noFill/>
        </p:spPr>
        <p:txBody>
          <a:bodyPr wrap="square">
            <a:spAutoFit/>
          </a:bodyPr>
          <a:lstStyle/>
          <a:p>
            <a:pPr marL="457200">
              <a:lnSpc>
                <a:spcPct val="107000"/>
              </a:lnSpc>
            </a:pPr>
            <a:r>
              <a:rPr lang="en-IN" sz="3600" dirty="0">
                <a:effectLst/>
                <a:latin typeface="Calibri" panose="020F0502020204030204" pitchFamily="34" charset="0"/>
                <a:ea typeface="Calibri" panose="020F0502020204030204" pitchFamily="34" charset="0"/>
                <a:cs typeface="Times New Roman" panose="02020603050405020304" pitchFamily="18" charset="0"/>
              </a:rPr>
              <a:t>Observation:</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spcAft>
                <a:spcPts val="800"/>
              </a:spcAft>
            </a:pPr>
            <a:r>
              <a:rPr lang="en-IN" sz="1800" dirty="0">
                <a:solidFill>
                  <a:srgbClr val="000000"/>
                </a:solidFill>
                <a:effectLst/>
                <a:latin typeface="Helvetica" panose="020B0604020202020204" pitchFamily="34" charset="0"/>
                <a:ea typeface="Calibri" panose="020F0502020204030204" pitchFamily="34" charset="0"/>
                <a:cs typeface="Times New Roman" panose="02020603050405020304" pitchFamily="18" charset="0"/>
              </a:rPr>
              <a:t>as the remodelling or alteration Date increases the price also increases people want house to be reliable</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71999197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F706A6A-0161-946A-4F00-4CDF7ED044E2}"/>
              </a:ext>
            </a:extLst>
          </p:cNvPr>
          <p:cNvSpPr txBox="1"/>
          <p:nvPr/>
        </p:nvSpPr>
        <p:spPr>
          <a:xfrm>
            <a:off x="1016824" y="271185"/>
            <a:ext cx="6095010" cy="369332"/>
          </a:xfrm>
          <a:prstGeom prst="rect">
            <a:avLst/>
          </a:prstGeom>
          <a:noFill/>
        </p:spPr>
        <p:txBody>
          <a:bodyPr wrap="square">
            <a:spAutoFit/>
          </a:bodyPr>
          <a:lstStyle/>
          <a:p>
            <a:r>
              <a:rPr lang="en-IN" sz="1800" b="1" dirty="0">
                <a:latin typeface="Arial Black" panose="020B0A04020102020204" pitchFamily="34" charset="0"/>
                <a:ea typeface="Calibri" panose="020F0502020204030204" pitchFamily="34" charset="0"/>
                <a:cs typeface="Times New Roman" panose="02020603050405020304" pitchFamily="18" charset="0"/>
              </a:rPr>
              <a:t>BIVARIATE ANALYSIS:</a:t>
            </a:r>
            <a:endParaRPr lang="en-IN" sz="1800" dirty="0"/>
          </a:p>
        </p:txBody>
      </p:sp>
      <p:pic>
        <p:nvPicPr>
          <p:cNvPr id="3" name="Picture 2">
            <a:extLst>
              <a:ext uri="{FF2B5EF4-FFF2-40B4-BE49-F238E27FC236}">
                <a16:creationId xmlns:a16="http://schemas.microsoft.com/office/drawing/2014/main" id="{4282A459-886D-64EB-11B1-FE6510F831F3}"/>
              </a:ext>
            </a:extLst>
          </p:cNvPr>
          <p:cNvPicPr>
            <a:picLocks noChangeAspect="1"/>
          </p:cNvPicPr>
          <p:nvPr/>
        </p:nvPicPr>
        <p:blipFill>
          <a:blip r:embed="rId2"/>
          <a:stretch>
            <a:fillRect/>
          </a:stretch>
        </p:blipFill>
        <p:spPr>
          <a:xfrm>
            <a:off x="1088014" y="708623"/>
            <a:ext cx="5610225" cy="714375"/>
          </a:xfrm>
          <a:prstGeom prst="rect">
            <a:avLst/>
          </a:prstGeom>
        </p:spPr>
      </p:pic>
      <p:pic>
        <p:nvPicPr>
          <p:cNvPr id="5" name="Picture 4">
            <a:extLst>
              <a:ext uri="{FF2B5EF4-FFF2-40B4-BE49-F238E27FC236}">
                <a16:creationId xmlns:a16="http://schemas.microsoft.com/office/drawing/2014/main" id="{672F8194-F681-F1F8-676D-D5CF9470F81E}"/>
              </a:ext>
            </a:extLst>
          </p:cNvPr>
          <p:cNvPicPr>
            <a:picLocks noChangeAspect="1"/>
          </p:cNvPicPr>
          <p:nvPr/>
        </p:nvPicPr>
        <p:blipFill>
          <a:blip r:embed="rId3"/>
          <a:stretch>
            <a:fillRect/>
          </a:stretch>
        </p:blipFill>
        <p:spPr>
          <a:xfrm>
            <a:off x="1088014" y="1514476"/>
            <a:ext cx="3347420" cy="3119440"/>
          </a:xfrm>
          <a:prstGeom prst="rect">
            <a:avLst/>
          </a:prstGeom>
        </p:spPr>
      </p:pic>
      <p:sp>
        <p:nvSpPr>
          <p:cNvPr id="8" name="TextBox 7">
            <a:extLst>
              <a:ext uri="{FF2B5EF4-FFF2-40B4-BE49-F238E27FC236}">
                <a16:creationId xmlns:a16="http://schemas.microsoft.com/office/drawing/2014/main" id="{56BE8081-1B93-8B53-531C-29E30177FC69}"/>
              </a:ext>
            </a:extLst>
          </p:cNvPr>
          <p:cNvSpPr txBox="1"/>
          <p:nvPr/>
        </p:nvSpPr>
        <p:spPr>
          <a:xfrm>
            <a:off x="482434" y="4771817"/>
            <a:ext cx="6095010" cy="1262910"/>
          </a:xfrm>
          <a:prstGeom prst="rect">
            <a:avLst/>
          </a:prstGeom>
          <a:noFill/>
        </p:spPr>
        <p:txBody>
          <a:bodyPr wrap="square">
            <a:spAutoFit/>
          </a:bodyPr>
          <a:lstStyle/>
          <a:p>
            <a:pPr marL="457200">
              <a:lnSpc>
                <a:spcPct val="107000"/>
              </a:lnSpc>
            </a:pPr>
            <a:r>
              <a:rPr lang="en-IN" sz="3600" dirty="0">
                <a:effectLst/>
                <a:latin typeface="Calibri" panose="020F0502020204030204" pitchFamily="34" charset="0"/>
                <a:ea typeface="Calibri" panose="020F0502020204030204" pitchFamily="34" charset="0"/>
                <a:cs typeface="Times New Roman" panose="02020603050405020304" pitchFamily="18" charset="0"/>
              </a:rPr>
              <a:t>Observation:</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spcAft>
                <a:spcPts val="800"/>
              </a:spcAft>
            </a:pPr>
            <a:r>
              <a:rPr lang="en-IN" sz="1800" dirty="0">
                <a:solidFill>
                  <a:srgbClr val="000000"/>
                </a:solidFill>
                <a:effectLst/>
                <a:latin typeface="Helvetica" panose="020B0604020202020204" pitchFamily="34" charset="0"/>
                <a:ea typeface="Calibri" panose="020F0502020204030204" pitchFamily="34" charset="0"/>
                <a:cs typeface="Times New Roman" panose="02020603050405020304" pitchFamily="18" charset="0"/>
              </a:rPr>
              <a:t>As the Garage built year increases the price of the house also increases</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47704076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F706A6A-0161-946A-4F00-4CDF7ED044E2}"/>
              </a:ext>
            </a:extLst>
          </p:cNvPr>
          <p:cNvSpPr txBox="1"/>
          <p:nvPr/>
        </p:nvSpPr>
        <p:spPr>
          <a:xfrm>
            <a:off x="1016824" y="271185"/>
            <a:ext cx="6095010" cy="369332"/>
          </a:xfrm>
          <a:prstGeom prst="rect">
            <a:avLst/>
          </a:prstGeom>
          <a:noFill/>
        </p:spPr>
        <p:txBody>
          <a:bodyPr wrap="square">
            <a:spAutoFit/>
          </a:bodyPr>
          <a:lstStyle/>
          <a:p>
            <a:r>
              <a:rPr lang="en-IN" sz="1800" b="1" dirty="0">
                <a:latin typeface="Arial Black" panose="020B0A04020102020204" pitchFamily="34" charset="0"/>
                <a:ea typeface="Calibri" panose="020F0502020204030204" pitchFamily="34" charset="0"/>
                <a:cs typeface="Times New Roman" panose="02020603050405020304" pitchFamily="18" charset="0"/>
              </a:rPr>
              <a:t>BIVARIATE ANALYSIS:</a:t>
            </a:r>
            <a:endParaRPr lang="en-IN" sz="1800" dirty="0"/>
          </a:p>
        </p:txBody>
      </p:sp>
      <p:pic>
        <p:nvPicPr>
          <p:cNvPr id="3" name="Picture 2">
            <a:extLst>
              <a:ext uri="{FF2B5EF4-FFF2-40B4-BE49-F238E27FC236}">
                <a16:creationId xmlns:a16="http://schemas.microsoft.com/office/drawing/2014/main" id="{1EF5ABE2-ED1B-E9C1-23DA-567073AFA1CD}"/>
              </a:ext>
            </a:extLst>
          </p:cNvPr>
          <p:cNvPicPr>
            <a:picLocks noChangeAspect="1"/>
          </p:cNvPicPr>
          <p:nvPr/>
        </p:nvPicPr>
        <p:blipFill>
          <a:blip r:embed="rId2"/>
          <a:stretch>
            <a:fillRect/>
          </a:stretch>
        </p:blipFill>
        <p:spPr>
          <a:xfrm>
            <a:off x="1109230" y="741898"/>
            <a:ext cx="5734050" cy="695325"/>
          </a:xfrm>
          <a:prstGeom prst="rect">
            <a:avLst/>
          </a:prstGeom>
        </p:spPr>
      </p:pic>
      <p:pic>
        <p:nvPicPr>
          <p:cNvPr id="5" name="Picture 4">
            <a:extLst>
              <a:ext uri="{FF2B5EF4-FFF2-40B4-BE49-F238E27FC236}">
                <a16:creationId xmlns:a16="http://schemas.microsoft.com/office/drawing/2014/main" id="{50D2B70F-0DA4-BA32-783A-D07F43D29D0F}"/>
              </a:ext>
            </a:extLst>
          </p:cNvPr>
          <p:cNvPicPr>
            <a:picLocks noChangeAspect="1"/>
          </p:cNvPicPr>
          <p:nvPr/>
        </p:nvPicPr>
        <p:blipFill>
          <a:blip r:embed="rId3"/>
          <a:stretch>
            <a:fillRect/>
          </a:stretch>
        </p:blipFill>
        <p:spPr>
          <a:xfrm>
            <a:off x="1109230" y="1606323"/>
            <a:ext cx="3462770" cy="3226934"/>
          </a:xfrm>
          <a:prstGeom prst="rect">
            <a:avLst/>
          </a:prstGeom>
        </p:spPr>
      </p:pic>
      <p:sp>
        <p:nvSpPr>
          <p:cNvPr id="8" name="TextBox 7">
            <a:extLst>
              <a:ext uri="{FF2B5EF4-FFF2-40B4-BE49-F238E27FC236}">
                <a16:creationId xmlns:a16="http://schemas.microsoft.com/office/drawing/2014/main" id="{5C03F891-42AF-6D20-D70F-172C06662234}"/>
              </a:ext>
            </a:extLst>
          </p:cNvPr>
          <p:cNvSpPr txBox="1"/>
          <p:nvPr/>
        </p:nvSpPr>
        <p:spPr>
          <a:xfrm>
            <a:off x="500248" y="4920259"/>
            <a:ext cx="6095010" cy="1262910"/>
          </a:xfrm>
          <a:prstGeom prst="rect">
            <a:avLst/>
          </a:prstGeom>
          <a:noFill/>
        </p:spPr>
        <p:txBody>
          <a:bodyPr wrap="square">
            <a:spAutoFit/>
          </a:bodyPr>
          <a:lstStyle/>
          <a:p>
            <a:pPr marL="457200">
              <a:lnSpc>
                <a:spcPct val="107000"/>
              </a:lnSpc>
            </a:pPr>
            <a:r>
              <a:rPr lang="en-IN" sz="3600" dirty="0">
                <a:effectLst/>
                <a:latin typeface="Calibri" panose="020F0502020204030204" pitchFamily="34" charset="0"/>
                <a:ea typeface="Calibri" panose="020F0502020204030204" pitchFamily="34" charset="0"/>
                <a:cs typeface="Times New Roman" panose="02020603050405020304" pitchFamily="18" charset="0"/>
              </a:rPr>
              <a:t>Observation:</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spcAft>
                <a:spcPts val="800"/>
              </a:spcAft>
            </a:pPr>
            <a:r>
              <a:rPr lang="en-IN" sz="1800" dirty="0">
                <a:solidFill>
                  <a:srgbClr val="000000"/>
                </a:solidFill>
                <a:effectLst/>
                <a:latin typeface="Helvetica" panose="020B0604020202020204" pitchFamily="34" charset="0"/>
                <a:ea typeface="Calibri" panose="020F0502020204030204" pitchFamily="34" charset="0"/>
                <a:cs typeface="Times New Roman" panose="02020603050405020304" pitchFamily="18" charset="0"/>
              </a:rPr>
              <a:t>Masonry veneer area increases the price also increases</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09329719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F706A6A-0161-946A-4F00-4CDF7ED044E2}"/>
              </a:ext>
            </a:extLst>
          </p:cNvPr>
          <p:cNvSpPr txBox="1"/>
          <p:nvPr/>
        </p:nvSpPr>
        <p:spPr>
          <a:xfrm>
            <a:off x="1016824" y="271185"/>
            <a:ext cx="6095010" cy="369332"/>
          </a:xfrm>
          <a:prstGeom prst="rect">
            <a:avLst/>
          </a:prstGeom>
          <a:noFill/>
        </p:spPr>
        <p:txBody>
          <a:bodyPr wrap="square">
            <a:spAutoFit/>
          </a:bodyPr>
          <a:lstStyle/>
          <a:p>
            <a:r>
              <a:rPr lang="en-IN" sz="1800" b="1" dirty="0">
                <a:latin typeface="Arial Black" panose="020B0A04020102020204" pitchFamily="34" charset="0"/>
                <a:ea typeface="Calibri" panose="020F0502020204030204" pitchFamily="34" charset="0"/>
                <a:cs typeface="Times New Roman" panose="02020603050405020304" pitchFamily="18" charset="0"/>
              </a:rPr>
              <a:t>BIVARIATE ANALYSIS:</a:t>
            </a:r>
            <a:endParaRPr lang="en-IN" sz="1800" dirty="0"/>
          </a:p>
        </p:txBody>
      </p:sp>
      <p:pic>
        <p:nvPicPr>
          <p:cNvPr id="3" name="Picture 2">
            <a:extLst>
              <a:ext uri="{FF2B5EF4-FFF2-40B4-BE49-F238E27FC236}">
                <a16:creationId xmlns:a16="http://schemas.microsoft.com/office/drawing/2014/main" id="{7B1E115C-BB6D-C1FD-0E42-F92B439FB0F5}"/>
              </a:ext>
            </a:extLst>
          </p:cNvPr>
          <p:cNvPicPr>
            <a:picLocks noChangeAspect="1"/>
          </p:cNvPicPr>
          <p:nvPr/>
        </p:nvPicPr>
        <p:blipFill>
          <a:blip r:embed="rId2"/>
          <a:stretch>
            <a:fillRect/>
          </a:stretch>
        </p:blipFill>
        <p:spPr>
          <a:xfrm>
            <a:off x="1067727" y="751362"/>
            <a:ext cx="5686425" cy="723900"/>
          </a:xfrm>
          <a:prstGeom prst="rect">
            <a:avLst/>
          </a:prstGeom>
        </p:spPr>
      </p:pic>
      <p:pic>
        <p:nvPicPr>
          <p:cNvPr id="5" name="Picture 4">
            <a:extLst>
              <a:ext uri="{FF2B5EF4-FFF2-40B4-BE49-F238E27FC236}">
                <a16:creationId xmlns:a16="http://schemas.microsoft.com/office/drawing/2014/main" id="{1BB6343F-3B29-A1B3-D9D6-9208CFF375AD}"/>
              </a:ext>
            </a:extLst>
          </p:cNvPr>
          <p:cNvPicPr>
            <a:picLocks noChangeAspect="1"/>
          </p:cNvPicPr>
          <p:nvPr/>
        </p:nvPicPr>
        <p:blipFill>
          <a:blip r:embed="rId3"/>
          <a:stretch>
            <a:fillRect/>
          </a:stretch>
        </p:blipFill>
        <p:spPr>
          <a:xfrm>
            <a:off x="1067727" y="1586107"/>
            <a:ext cx="3189577" cy="2972347"/>
          </a:xfrm>
          <a:prstGeom prst="rect">
            <a:avLst/>
          </a:prstGeom>
        </p:spPr>
      </p:pic>
      <p:sp>
        <p:nvSpPr>
          <p:cNvPr id="8" name="TextBox 7">
            <a:extLst>
              <a:ext uri="{FF2B5EF4-FFF2-40B4-BE49-F238E27FC236}">
                <a16:creationId xmlns:a16="http://schemas.microsoft.com/office/drawing/2014/main" id="{7B7ACF3A-D3D0-9E3C-7634-E0D01F3600C4}"/>
              </a:ext>
            </a:extLst>
          </p:cNvPr>
          <p:cNvSpPr txBox="1"/>
          <p:nvPr/>
        </p:nvSpPr>
        <p:spPr>
          <a:xfrm>
            <a:off x="482435" y="4843728"/>
            <a:ext cx="6095010" cy="1262910"/>
          </a:xfrm>
          <a:prstGeom prst="rect">
            <a:avLst/>
          </a:prstGeom>
          <a:noFill/>
        </p:spPr>
        <p:txBody>
          <a:bodyPr wrap="square">
            <a:spAutoFit/>
          </a:bodyPr>
          <a:lstStyle/>
          <a:p>
            <a:pPr marL="457200">
              <a:lnSpc>
                <a:spcPct val="107000"/>
              </a:lnSpc>
            </a:pPr>
            <a:r>
              <a:rPr lang="en-IN" sz="3600" dirty="0">
                <a:effectLst/>
                <a:latin typeface="Calibri" panose="020F0502020204030204" pitchFamily="34" charset="0"/>
                <a:ea typeface="Calibri" panose="020F0502020204030204" pitchFamily="34" charset="0"/>
                <a:cs typeface="Times New Roman" panose="02020603050405020304" pitchFamily="18" charset="0"/>
              </a:rPr>
              <a:t>Observation:</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spcAft>
                <a:spcPts val="800"/>
              </a:spcAft>
            </a:pPr>
            <a:r>
              <a:rPr lang="en-IN" sz="1800" dirty="0">
                <a:solidFill>
                  <a:srgbClr val="000000"/>
                </a:solidFill>
                <a:effectLst/>
                <a:latin typeface="Helvetica" panose="020B0604020202020204" pitchFamily="34" charset="0"/>
                <a:ea typeface="Calibri" panose="020F0502020204030204" pitchFamily="34" charset="0"/>
                <a:cs typeface="Times New Roman" panose="02020603050405020304" pitchFamily="18" charset="0"/>
              </a:rPr>
              <a:t>as the number of fireplaces increases the price also increases</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72416058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F706A6A-0161-946A-4F00-4CDF7ED044E2}"/>
              </a:ext>
            </a:extLst>
          </p:cNvPr>
          <p:cNvSpPr txBox="1"/>
          <p:nvPr/>
        </p:nvSpPr>
        <p:spPr>
          <a:xfrm>
            <a:off x="1016824" y="271185"/>
            <a:ext cx="6095010" cy="369332"/>
          </a:xfrm>
          <a:prstGeom prst="rect">
            <a:avLst/>
          </a:prstGeom>
          <a:noFill/>
        </p:spPr>
        <p:txBody>
          <a:bodyPr wrap="square">
            <a:spAutoFit/>
          </a:bodyPr>
          <a:lstStyle/>
          <a:p>
            <a:r>
              <a:rPr lang="en-IN" sz="1800" b="1" dirty="0">
                <a:latin typeface="Arial Black" panose="020B0A04020102020204" pitchFamily="34" charset="0"/>
                <a:ea typeface="Calibri" panose="020F0502020204030204" pitchFamily="34" charset="0"/>
                <a:cs typeface="Times New Roman" panose="02020603050405020304" pitchFamily="18" charset="0"/>
              </a:rPr>
              <a:t>BIVARIATE ANALYSIS:</a:t>
            </a:r>
            <a:endParaRPr lang="en-IN" sz="1800" dirty="0"/>
          </a:p>
        </p:txBody>
      </p:sp>
      <p:pic>
        <p:nvPicPr>
          <p:cNvPr id="3" name="Picture 2">
            <a:extLst>
              <a:ext uri="{FF2B5EF4-FFF2-40B4-BE49-F238E27FC236}">
                <a16:creationId xmlns:a16="http://schemas.microsoft.com/office/drawing/2014/main" id="{96EAD475-8512-EB6F-B360-916940AF4D29}"/>
              </a:ext>
            </a:extLst>
          </p:cNvPr>
          <p:cNvPicPr>
            <a:picLocks noChangeAspect="1"/>
          </p:cNvPicPr>
          <p:nvPr/>
        </p:nvPicPr>
        <p:blipFill>
          <a:blip r:embed="rId2"/>
          <a:stretch>
            <a:fillRect/>
          </a:stretch>
        </p:blipFill>
        <p:spPr>
          <a:xfrm>
            <a:off x="1146093" y="763237"/>
            <a:ext cx="5695950" cy="723900"/>
          </a:xfrm>
          <a:prstGeom prst="rect">
            <a:avLst/>
          </a:prstGeom>
        </p:spPr>
      </p:pic>
      <p:pic>
        <p:nvPicPr>
          <p:cNvPr id="5" name="Picture 4">
            <a:extLst>
              <a:ext uri="{FF2B5EF4-FFF2-40B4-BE49-F238E27FC236}">
                <a16:creationId xmlns:a16="http://schemas.microsoft.com/office/drawing/2014/main" id="{F971738C-5EC8-F0F7-2A3A-38D7D38D5BA5}"/>
              </a:ext>
            </a:extLst>
          </p:cNvPr>
          <p:cNvPicPr>
            <a:picLocks noChangeAspect="1"/>
          </p:cNvPicPr>
          <p:nvPr/>
        </p:nvPicPr>
        <p:blipFill>
          <a:blip r:embed="rId3"/>
          <a:stretch>
            <a:fillRect/>
          </a:stretch>
        </p:blipFill>
        <p:spPr>
          <a:xfrm>
            <a:off x="1146093" y="1609857"/>
            <a:ext cx="3830905" cy="3569996"/>
          </a:xfrm>
          <a:prstGeom prst="rect">
            <a:avLst/>
          </a:prstGeom>
        </p:spPr>
      </p:pic>
      <p:sp>
        <p:nvSpPr>
          <p:cNvPr id="8" name="TextBox 7">
            <a:extLst>
              <a:ext uri="{FF2B5EF4-FFF2-40B4-BE49-F238E27FC236}">
                <a16:creationId xmlns:a16="http://schemas.microsoft.com/office/drawing/2014/main" id="{D6406FDA-3046-1E19-4226-55CE821B768A}"/>
              </a:ext>
            </a:extLst>
          </p:cNvPr>
          <p:cNvSpPr txBox="1"/>
          <p:nvPr/>
        </p:nvSpPr>
        <p:spPr>
          <a:xfrm>
            <a:off x="541812" y="5217142"/>
            <a:ext cx="6095010" cy="1262910"/>
          </a:xfrm>
          <a:prstGeom prst="rect">
            <a:avLst/>
          </a:prstGeom>
          <a:noFill/>
        </p:spPr>
        <p:txBody>
          <a:bodyPr wrap="square">
            <a:spAutoFit/>
          </a:bodyPr>
          <a:lstStyle/>
          <a:p>
            <a:pPr marL="457200">
              <a:lnSpc>
                <a:spcPct val="107000"/>
              </a:lnSpc>
            </a:pPr>
            <a:r>
              <a:rPr lang="en-IN" sz="3600" dirty="0">
                <a:effectLst/>
                <a:latin typeface="Calibri" panose="020F0502020204030204" pitchFamily="34" charset="0"/>
                <a:ea typeface="Calibri" panose="020F0502020204030204" pitchFamily="34" charset="0"/>
                <a:cs typeface="Times New Roman" panose="02020603050405020304" pitchFamily="18" charset="0"/>
              </a:rPr>
              <a:t>Observation:</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spcAft>
                <a:spcPts val="800"/>
              </a:spcAft>
            </a:pPr>
            <a:r>
              <a:rPr lang="en-IN" sz="1800" dirty="0">
                <a:solidFill>
                  <a:srgbClr val="000000"/>
                </a:solidFill>
                <a:effectLst/>
                <a:latin typeface="Helvetica" panose="020B0604020202020204" pitchFamily="34" charset="0"/>
                <a:ea typeface="Calibri" panose="020F0502020204030204" pitchFamily="34" charset="0"/>
                <a:cs typeface="Times New Roman" panose="02020603050405020304" pitchFamily="18" charset="0"/>
              </a:rPr>
              <a:t>as the kitchen above ground increases the price drops negative correlation.</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15606761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F706A6A-0161-946A-4F00-4CDF7ED044E2}"/>
              </a:ext>
            </a:extLst>
          </p:cNvPr>
          <p:cNvSpPr txBox="1"/>
          <p:nvPr/>
        </p:nvSpPr>
        <p:spPr>
          <a:xfrm>
            <a:off x="1016824" y="271185"/>
            <a:ext cx="6095010" cy="369332"/>
          </a:xfrm>
          <a:prstGeom prst="rect">
            <a:avLst/>
          </a:prstGeom>
          <a:noFill/>
        </p:spPr>
        <p:txBody>
          <a:bodyPr wrap="square">
            <a:spAutoFit/>
          </a:bodyPr>
          <a:lstStyle/>
          <a:p>
            <a:r>
              <a:rPr lang="en-IN" sz="1800" b="1" dirty="0">
                <a:latin typeface="Arial Black" panose="020B0A04020102020204" pitchFamily="34" charset="0"/>
                <a:ea typeface="Calibri" panose="020F0502020204030204" pitchFamily="34" charset="0"/>
                <a:cs typeface="Times New Roman" panose="02020603050405020304" pitchFamily="18" charset="0"/>
              </a:rPr>
              <a:t>BIVARIATE ANALYSIS:</a:t>
            </a:r>
            <a:endParaRPr lang="en-IN" sz="1800" dirty="0"/>
          </a:p>
        </p:txBody>
      </p:sp>
      <p:pic>
        <p:nvPicPr>
          <p:cNvPr id="3" name="Picture 2">
            <a:extLst>
              <a:ext uri="{FF2B5EF4-FFF2-40B4-BE49-F238E27FC236}">
                <a16:creationId xmlns:a16="http://schemas.microsoft.com/office/drawing/2014/main" id="{F332D651-E7BE-18D3-4A69-96615FF0E944}"/>
              </a:ext>
            </a:extLst>
          </p:cNvPr>
          <p:cNvPicPr>
            <a:picLocks noChangeAspect="1"/>
          </p:cNvPicPr>
          <p:nvPr/>
        </p:nvPicPr>
        <p:blipFill>
          <a:blip r:embed="rId2"/>
          <a:stretch>
            <a:fillRect/>
          </a:stretch>
        </p:blipFill>
        <p:spPr>
          <a:xfrm>
            <a:off x="1067666" y="847601"/>
            <a:ext cx="5734050" cy="685800"/>
          </a:xfrm>
          <a:prstGeom prst="rect">
            <a:avLst/>
          </a:prstGeom>
        </p:spPr>
      </p:pic>
      <p:pic>
        <p:nvPicPr>
          <p:cNvPr id="5" name="Picture 4">
            <a:extLst>
              <a:ext uri="{FF2B5EF4-FFF2-40B4-BE49-F238E27FC236}">
                <a16:creationId xmlns:a16="http://schemas.microsoft.com/office/drawing/2014/main" id="{BA05450E-A8CA-6AFB-6A79-6CBC3AB71034}"/>
              </a:ext>
            </a:extLst>
          </p:cNvPr>
          <p:cNvPicPr>
            <a:picLocks noChangeAspect="1"/>
          </p:cNvPicPr>
          <p:nvPr/>
        </p:nvPicPr>
        <p:blipFill>
          <a:blip r:embed="rId3"/>
          <a:stretch>
            <a:fillRect/>
          </a:stretch>
        </p:blipFill>
        <p:spPr>
          <a:xfrm>
            <a:off x="1067666" y="1630074"/>
            <a:ext cx="3385581" cy="3155002"/>
          </a:xfrm>
          <a:prstGeom prst="rect">
            <a:avLst/>
          </a:prstGeom>
        </p:spPr>
      </p:pic>
      <p:sp>
        <p:nvSpPr>
          <p:cNvPr id="8" name="TextBox 7">
            <a:extLst>
              <a:ext uri="{FF2B5EF4-FFF2-40B4-BE49-F238E27FC236}">
                <a16:creationId xmlns:a16="http://schemas.microsoft.com/office/drawing/2014/main" id="{4AF040EB-D800-9F1F-108E-C67DC3534C01}"/>
              </a:ext>
            </a:extLst>
          </p:cNvPr>
          <p:cNvSpPr txBox="1"/>
          <p:nvPr/>
        </p:nvSpPr>
        <p:spPr>
          <a:xfrm>
            <a:off x="476498" y="4932134"/>
            <a:ext cx="6095010" cy="1262910"/>
          </a:xfrm>
          <a:prstGeom prst="rect">
            <a:avLst/>
          </a:prstGeom>
          <a:noFill/>
        </p:spPr>
        <p:txBody>
          <a:bodyPr wrap="square">
            <a:spAutoFit/>
          </a:bodyPr>
          <a:lstStyle/>
          <a:p>
            <a:pPr marL="457200">
              <a:lnSpc>
                <a:spcPct val="107000"/>
              </a:lnSpc>
            </a:pPr>
            <a:r>
              <a:rPr lang="en-IN" sz="3600" dirty="0">
                <a:effectLst/>
                <a:latin typeface="Calibri" panose="020F0502020204030204" pitchFamily="34" charset="0"/>
                <a:ea typeface="Calibri" panose="020F0502020204030204" pitchFamily="34" charset="0"/>
                <a:cs typeface="Times New Roman" panose="02020603050405020304" pitchFamily="18" charset="0"/>
              </a:rPr>
              <a:t>Observation:</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p>
            <a:pPr marL="457200">
              <a:lnSpc>
                <a:spcPct val="107000"/>
              </a:lnSpc>
              <a:spcAft>
                <a:spcPts val="800"/>
              </a:spcAft>
            </a:pPr>
            <a:r>
              <a:rPr lang="en-IN" sz="1800" dirty="0">
                <a:solidFill>
                  <a:srgbClr val="000000"/>
                </a:solidFill>
                <a:effectLst/>
                <a:latin typeface="Helvetica" panose="020B0604020202020204" pitchFamily="34" charset="0"/>
                <a:ea typeface="Calibri" panose="020F0502020204030204" pitchFamily="34" charset="0"/>
                <a:cs typeface="Times New Roman" panose="02020603050405020304" pitchFamily="18" charset="0"/>
              </a:rPr>
              <a:t>as the enclosed porch area increases the price decreases negative correlation</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85821165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F706A6A-0161-946A-4F00-4CDF7ED044E2}"/>
              </a:ext>
            </a:extLst>
          </p:cNvPr>
          <p:cNvSpPr txBox="1"/>
          <p:nvPr/>
        </p:nvSpPr>
        <p:spPr>
          <a:xfrm>
            <a:off x="1016824" y="271185"/>
            <a:ext cx="6095010" cy="369332"/>
          </a:xfrm>
          <a:prstGeom prst="rect">
            <a:avLst/>
          </a:prstGeom>
          <a:noFill/>
        </p:spPr>
        <p:txBody>
          <a:bodyPr wrap="square">
            <a:spAutoFit/>
          </a:bodyPr>
          <a:lstStyle/>
          <a:p>
            <a:r>
              <a:rPr lang="en-US" b="1" dirty="0">
                <a:latin typeface="Arial Black" panose="020B0A04020102020204" pitchFamily="34" charset="0"/>
                <a:cs typeface="Times New Roman" panose="02020603050405020304" pitchFamily="18" charset="0"/>
              </a:rPr>
              <a:t>E</a:t>
            </a:r>
            <a:r>
              <a:rPr lang="en-IN" b="1" dirty="0">
                <a:latin typeface="Arial Black" panose="020B0A04020102020204" pitchFamily="34" charset="0"/>
                <a:cs typeface="Times New Roman" panose="02020603050405020304" pitchFamily="18" charset="0"/>
              </a:rPr>
              <a:t>NCODING</a:t>
            </a:r>
            <a:endParaRPr lang="en-IN" sz="1800" dirty="0"/>
          </a:p>
        </p:txBody>
      </p:sp>
      <p:pic>
        <p:nvPicPr>
          <p:cNvPr id="3" name="Picture 2">
            <a:extLst>
              <a:ext uri="{FF2B5EF4-FFF2-40B4-BE49-F238E27FC236}">
                <a16:creationId xmlns:a16="http://schemas.microsoft.com/office/drawing/2014/main" id="{7D3E0B46-047C-B1B5-F83B-FDCC422FE463}"/>
              </a:ext>
            </a:extLst>
          </p:cNvPr>
          <p:cNvPicPr>
            <a:picLocks noChangeAspect="1"/>
          </p:cNvPicPr>
          <p:nvPr/>
        </p:nvPicPr>
        <p:blipFill>
          <a:blip r:embed="rId2"/>
          <a:stretch>
            <a:fillRect/>
          </a:stretch>
        </p:blipFill>
        <p:spPr>
          <a:xfrm>
            <a:off x="957447" y="1703087"/>
            <a:ext cx="2029197" cy="4614601"/>
          </a:xfrm>
          <a:prstGeom prst="rect">
            <a:avLst/>
          </a:prstGeom>
        </p:spPr>
      </p:pic>
      <p:sp>
        <p:nvSpPr>
          <p:cNvPr id="7" name="Content Placeholder 2">
            <a:extLst>
              <a:ext uri="{FF2B5EF4-FFF2-40B4-BE49-F238E27FC236}">
                <a16:creationId xmlns:a16="http://schemas.microsoft.com/office/drawing/2014/main" id="{CF8B8AF3-742A-08F9-A053-98FD0F3CC62B}"/>
              </a:ext>
            </a:extLst>
          </p:cNvPr>
          <p:cNvSpPr>
            <a:spLocks noGrp="1"/>
          </p:cNvSpPr>
          <p:nvPr>
            <p:ph idx="1"/>
          </p:nvPr>
        </p:nvSpPr>
        <p:spPr>
          <a:xfrm>
            <a:off x="807410" y="369211"/>
            <a:ext cx="8946541" cy="4195481"/>
          </a:xfrm>
        </p:spPr>
        <p:txBody>
          <a:bodyPr>
            <a:normAutofit/>
          </a:bodyPr>
          <a:lstStyle/>
          <a:p>
            <a:pPr marL="0" indent="0" algn="l">
              <a:buNone/>
            </a:pPr>
            <a:r>
              <a:rPr lang="en-IN" sz="1800" b="0" i="0" u="none" strike="noStrike" baseline="0" dirty="0">
                <a:solidFill>
                  <a:schemeClr val="bg2">
                    <a:lumMod val="20000"/>
                    <a:lumOff val="80000"/>
                  </a:schemeClr>
                </a:solidFill>
                <a:latin typeface="Arial" panose="020B0604020202020204" pitchFamily="34" charset="0"/>
                <a:cs typeface="Arial" panose="020B0604020202020204" pitchFamily="34" charset="0"/>
              </a:rPr>
              <a:t> </a:t>
            </a:r>
          </a:p>
          <a:p>
            <a:r>
              <a:rPr lang="en-US" sz="1800" b="0" i="0" u="none" strike="noStrike" baseline="0" dirty="0">
                <a:solidFill>
                  <a:schemeClr val="bg2">
                    <a:lumMod val="20000"/>
                    <a:lumOff val="80000"/>
                  </a:schemeClr>
                </a:solidFill>
                <a:latin typeface="Arial" panose="020B0604020202020204" pitchFamily="34" charset="0"/>
                <a:cs typeface="Arial" panose="020B0604020202020204" pitchFamily="34" charset="0"/>
              </a:rPr>
              <a:t>DATA CONTAINS OBJECT DATA SO WE ARE ENCODING WITH DUMMIES METHOD AS DATA HAS NO ORDINAL RELATIONSHIP</a:t>
            </a:r>
          </a:p>
          <a:p>
            <a:endParaRPr lang="en-US" sz="1800" b="0" i="0" u="none" strike="noStrike" baseline="0" dirty="0">
              <a:solidFill>
                <a:schemeClr val="bg2">
                  <a:lumMod val="20000"/>
                  <a:lumOff val="80000"/>
                </a:schemeClr>
              </a:solidFill>
              <a:latin typeface="Arial" panose="020B0604020202020204" pitchFamily="34" charset="0"/>
              <a:cs typeface="Arial" panose="020B0604020202020204" pitchFamily="34" charset="0"/>
            </a:endParaRPr>
          </a:p>
          <a:p>
            <a:endParaRPr lang="en-US" sz="1800" b="0" i="0" u="none" strike="noStrike" baseline="0" dirty="0">
              <a:solidFill>
                <a:schemeClr val="bg2">
                  <a:lumMod val="20000"/>
                  <a:lumOff val="80000"/>
                </a:schemeClr>
              </a:solidFill>
              <a:latin typeface="Arial" panose="020B0604020202020204" pitchFamily="34" charset="0"/>
              <a:cs typeface="Arial" panose="020B0604020202020204" pitchFamily="34" charset="0"/>
            </a:endParaRPr>
          </a:p>
          <a:p>
            <a:pPr marL="0" indent="0">
              <a:buNone/>
            </a:pPr>
            <a:endParaRPr lang="en-US" sz="1800" b="0" i="0" u="none" strike="noStrike" baseline="0" dirty="0">
              <a:solidFill>
                <a:schemeClr val="bg2">
                  <a:lumMod val="20000"/>
                  <a:lumOff val="80000"/>
                </a:schemeClr>
              </a:solidFill>
              <a:latin typeface="Arial" panose="020B0604020202020204" pitchFamily="34" charset="0"/>
              <a:cs typeface="Arial" panose="020B0604020202020204" pitchFamily="34" charset="0"/>
            </a:endParaRPr>
          </a:p>
          <a:p>
            <a:pPr algn="l"/>
            <a:endParaRPr lang="en-IN" sz="1800" b="0" i="0" u="none" strike="noStrike" baseline="0" dirty="0">
              <a:solidFill>
                <a:schemeClr val="bg2">
                  <a:lumMod val="20000"/>
                  <a:lumOff val="8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4477696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F706A6A-0161-946A-4F00-4CDF7ED044E2}"/>
              </a:ext>
            </a:extLst>
          </p:cNvPr>
          <p:cNvSpPr txBox="1"/>
          <p:nvPr/>
        </p:nvSpPr>
        <p:spPr>
          <a:xfrm>
            <a:off x="1016824" y="271185"/>
            <a:ext cx="6095010" cy="369332"/>
          </a:xfrm>
          <a:prstGeom prst="rect">
            <a:avLst/>
          </a:prstGeom>
          <a:noFill/>
        </p:spPr>
        <p:txBody>
          <a:bodyPr wrap="square">
            <a:spAutoFit/>
          </a:bodyPr>
          <a:lstStyle/>
          <a:p>
            <a:r>
              <a:rPr lang="en-IN" sz="1800" b="1" dirty="0">
                <a:latin typeface="Arial Black" panose="020B0A04020102020204" pitchFamily="34" charset="0"/>
                <a:ea typeface="Calibri" panose="020F0502020204030204" pitchFamily="34" charset="0"/>
                <a:cs typeface="Times New Roman" panose="02020603050405020304" pitchFamily="18" charset="0"/>
              </a:rPr>
              <a:t>ENCODING:</a:t>
            </a:r>
            <a:endParaRPr lang="en-IN" sz="1800" dirty="0"/>
          </a:p>
        </p:txBody>
      </p:sp>
      <p:pic>
        <p:nvPicPr>
          <p:cNvPr id="3" name="Picture 2">
            <a:extLst>
              <a:ext uri="{FF2B5EF4-FFF2-40B4-BE49-F238E27FC236}">
                <a16:creationId xmlns:a16="http://schemas.microsoft.com/office/drawing/2014/main" id="{2117A589-A22E-6738-DCEE-5807E118E83D}"/>
              </a:ext>
            </a:extLst>
          </p:cNvPr>
          <p:cNvPicPr>
            <a:picLocks noChangeAspect="1"/>
          </p:cNvPicPr>
          <p:nvPr/>
        </p:nvPicPr>
        <p:blipFill>
          <a:blip r:embed="rId2"/>
          <a:stretch>
            <a:fillRect/>
          </a:stretch>
        </p:blipFill>
        <p:spPr>
          <a:xfrm>
            <a:off x="544162" y="1437657"/>
            <a:ext cx="9532051" cy="3546105"/>
          </a:xfrm>
          <a:prstGeom prst="rect">
            <a:avLst/>
          </a:prstGeom>
        </p:spPr>
      </p:pic>
    </p:spTree>
    <p:extLst>
      <p:ext uri="{BB962C8B-B14F-4D97-AF65-F5344CB8AC3E}">
        <p14:creationId xmlns:p14="http://schemas.microsoft.com/office/powerpoint/2010/main" val="2261376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CC5AC2-2CE4-808A-E961-DC7F2EBC2140}"/>
              </a:ext>
            </a:extLst>
          </p:cNvPr>
          <p:cNvSpPr>
            <a:spLocks noGrp="1"/>
          </p:cNvSpPr>
          <p:nvPr>
            <p:ph type="title"/>
          </p:nvPr>
        </p:nvSpPr>
        <p:spPr/>
        <p:txBody>
          <a:bodyPr/>
          <a:lstStyle/>
          <a:p>
            <a:pPr algn="l"/>
            <a:br>
              <a:rPr lang="en-IN" sz="1800" b="0" i="0" u="none" strike="noStrike" baseline="0" dirty="0">
                <a:solidFill>
                  <a:schemeClr val="tx1"/>
                </a:solidFill>
                <a:latin typeface="Times New Roman" panose="02020603050405020304" pitchFamily="18" charset="0"/>
              </a:rPr>
            </a:br>
            <a:r>
              <a:rPr lang="en-IN" sz="1800" b="0" i="0" u="none" strike="noStrike" baseline="0" dirty="0">
                <a:solidFill>
                  <a:schemeClr val="tx1"/>
                </a:solidFill>
                <a:latin typeface="Times New Roman" panose="02020603050405020304" pitchFamily="18" charset="0"/>
              </a:rPr>
              <a:t> </a:t>
            </a:r>
            <a:r>
              <a:rPr lang="en-IN" sz="1800" b="1" i="0" u="none" strike="noStrike" baseline="0" dirty="0">
                <a:solidFill>
                  <a:schemeClr val="tx1"/>
                </a:solidFill>
                <a:latin typeface="Times New Roman" panose="02020603050405020304" pitchFamily="18" charset="0"/>
              </a:rPr>
              <a:t>Technical Requirements: </a:t>
            </a:r>
            <a:br>
              <a:rPr lang="en-IN"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br>
            <a:endParaRPr lang="en-IN" dirty="0">
              <a:solidFill>
                <a:schemeClr val="tx1"/>
              </a:solidFill>
            </a:endParaRPr>
          </a:p>
        </p:txBody>
      </p:sp>
      <p:sp>
        <p:nvSpPr>
          <p:cNvPr id="3" name="Content Placeholder 2">
            <a:extLst>
              <a:ext uri="{FF2B5EF4-FFF2-40B4-BE49-F238E27FC236}">
                <a16:creationId xmlns:a16="http://schemas.microsoft.com/office/drawing/2014/main" id="{D892B99C-BAB6-BC9E-9DCE-0E8CF1A49B29}"/>
              </a:ext>
            </a:extLst>
          </p:cNvPr>
          <p:cNvSpPr>
            <a:spLocks noGrp="1"/>
          </p:cNvSpPr>
          <p:nvPr>
            <p:ph idx="1"/>
          </p:nvPr>
        </p:nvSpPr>
        <p:spPr>
          <a:xfrm>
            <a:off x="1104293" y="1152983"/>
            <a:ext cx="8946541" cy="4195481"/>
          </a:xfrm>
        </p:spPr>
        <p:txBody>
          <a:bodyPr>
            <a:normAutofit lnSpcReduction="10000"/>
          </a:bodyPr>
          <a:lstStyle/>
          <a:p>
            <a:pPr marL="0" indent="0" algn="l">
              <a:buNone/>
            </a:pPr>
            <a:r>
              <a:rPr lang="en-IN" sz="1800" b="0" i="0" u="none" strike="noStrike" baseline="0" dirty="0">
                <a:solidFill>
                  <a:schemeClr val="bg2">
                    <a:lumMod val="20000"/>
                    <a:lumOff val="80000"/>
                  </a:schemeClr>
                </a:solidFill>
                <a:latin typeface="Arial" panose="020B0604020202020204" pitchFamily="34" charset="0"/>
                <a:cs typeface="Arial" panose="020B0604020202020204" pitchFamily="34" charset="0"/>
              </a:rPr>
              <a:t> </a:t>
            </a:r>
          </a:p>
          <a:p>
            <a:r>
              <a:rPr lang="en-US" sz="1800" b="0" i="0" u="none" strike="noStrike" baseline="0" dirty="0">
                <a:solidFill>
                  <a:schemeClr val="bg2">
                    <a:lumMod val="20000"/>
                    <a:lumOff val="80000"/>
                  </a:schemeClr>
                </a:solidFill>
                <a:latin typeface="Arial" panose="020B0604020202020204" pitchFamily="34" charset="0"/>
                <a:cs typeface="Arial" panose="020B0604020202020204" pitchFamily="34" charset="0"/>
              </a:rPr>
              <a:t>Data contains 1460 entries each having 81 variables </a:t>
            </a:r>
            <a:endParaRPr lang="en-IN" sz="1800" b="0" i="0" u="none" strike="noStrike" baseline="0" dirty="0">
              <a:solidFill>
                <a:schemeClr val="bg2">
                  <a:lumMod val="20000"/>
                  <a:lumOff val="80000"/>
                </a:schemeClr>
              </a:solidFill>
              <a:latin typeface="Arial" panose="020B0604020202020204" pitchFamily="34" charset="0"/>
              <a:cs typeface="Arial" panose="020B0604020202020204" pitchFamily="34" charset="0"/>
            </a:endParaRPr>
          </a:p>
          <a:p>
            <a:r>
              <a:rPr lang="en-US" sz="1800" b="0" i="0" u="none" strike="noStrike" baseline="0" dirty="0">
                <a:solidFill>
                  <a:schemeClr val="bg2">
                    <a:lumMod val="20000"/>
                    <a:lumOff val="80000"/>
                  </a:schemeClr>
                </a:solidFill>
                <a:latin typeface="Arial" panose="020B0604020202020204" pitchFamily="34" charset="0"/>
                <a:cs typeface="Arial" panose="020B0604020202020204" pitchFamily="34" charset="0"/>
              </a:rPr>
              <a:t>Data contains Null values. You need to treat them using the domain knowledge and your own understanding </a:t>
            </a:r>
            <a:endParaRPr lang="en-IN" sz="1800" b="0" i="0" u="none" strike="noStrike" baseline="0" dirty="0">
              <a:solidFill>
                <a:schemeClr val="bg2">
                  <a:lumMod val="20000"/>
                  <a:lumOff val="80000"/>
                </a:schemeClr>
              </a:solidFill>
              <a:latin typeface="Arial" panose="020B0604020202020204" pitchFamily="34" charset="0"/>
              <a:cs typeface="Arial" panose="020B0604020202020204" pitchFamily="34" charset="0"/>
            </a:endParaRPr>
          </a:p>
          <a:p>
            <a:r>
              <a:rPr lang="en-US" sz="1800" b="0" i="0" u="none" strike="noStrike" baseline="0" dirty="0">
                <a:solidFill>
                  <a:schemeClr val="bg2">
                    <a:lumMod val="20000"/>
                    <a:lumOff val="80000"/>
                  </a:schemeClr>
                </a:solidFill>
                <a:latin typeface="Arial" panose="020B0604020202020204" pitchFamily="34" charset="0"/>
                <a:cs typeface="Arial" panose="020B0604020202020204" pitchFamily="34" charset="0"/>
              </a:rPr>
              <a:t>Extensive EDA has to be performed to gain relationships of important variable and price. </a:t>
            </a:r>
            <a:r>
              <a:rPr lang="en-IN" sz="1800" b="0" i="0" u="none" strike="noStrike" baseline="0" dirty="0">
                <a:solidFill>
                  <a:schemeClr val="bg2">
                    <a:lumMod val="20000"/>
                    <a:lumOff val="80000"/>
                  </a:schemeClr>
                </a:solidFill>
                <a:latin typeface="Arial" panose="020B0604020202020204" pitchFamily="34" charset="0"/>
                <a:cs typeface="Arial" panose="020B0604020202020204" pitchFamily="34" charset="0"/>
              </a:rPr>
              <a:t> </a:t>
            </a:r>
          </a:p>
          <a:p>
            <a:r>
              <a:rPr lang="en-US" sz="1800" b="0" i="0" u="none" strike="noStrike" baseline="0" dirty="0">
                <a:solidFill>
                  <a:schemeClr val="bg2">
                    <a:lumMod val="20000"/>
                    <a:lumOff val="80000"/>
                  </a:schemeClr>
                </a:solidFill>
                <a:latin typeface="Arial" panose="020B0604020202020204" pitchFamily="34" charset="0"/>
                <a:cs typeface="Arial" panose="020B0604020202020204" pitchFamily="34" charset="0"/>
              </a:rPr>
              <a:t>Data contains numerical as well as categorical variable. You need to handle them accordingly.</a:t>
            </a:r>
            <a:r>
              <a:rPr lang="en-IN" sz="1800" b="0" i="0" u="none" strike="noStrike" baseline="0" dirty="0">
                <a:solidFill>
                  <a:schemeClr val="bg2">
                    <a:lumMod val="20000"/>
                    <a:lumOff val="80000"/>
                  </a:schemeClr>
                </a:solidFill>
                <a:latin typeface="Arial" panose="020B0604020202020204" pitchFamily="34" charset="0"/>
                <a:cs typeface="Arial" panose="020B0604020202020204" pitchFamily="34" charset="0"/>
              </a:rPr>
              <a:t> </a:t>
            </a:r>
          </a:p>
          <a:p>
            <a:r>
              <a:rPr lang="en-US" sz="1800" b="0" i="0" u="none" strike="noStrike" baseline="0" dirty="0">
                <a:solidFill>
                  <a:schemeClr val="bg2">
                    <a:lumMod val="20000"/>
                    <a:lumOff val="80000"/>
                  </a:schemeClr>
                </a:solidFill>
                <a:latin typeface="Arial" panose="020B0604020202020204" pitchFamily="34" charset="0"/>
                <a:cs typeface="Arial" panose="020B0604020202020204" pitchFamily="34" charset="0"/>
              </a:rPr>
              <a:t>You have to build Machine Learning models, apply regularization and determine the optimal values of Hyper Parameters. </a:t>
            </a:r>
            <a:endParaRPr lang="en-IN" sz="1800" b="0" i="0" u="none" strike="noStrike" baseline="0" dirty="0">
              <a:solidFill>
                <a:schemeClr val="bg2">
                  <a:lumMod val="20000"/>
                  <a:lumOff val="80000"/>
                </a:schemeClr>
              </a:solidFill>
              <a:latin typeface="Arial" panose="020B0604020202020204" pitchFamily="34" charset="0"/>
              <a:cs typeface="Arial" panose="020B0604020202020204" pitchFamily="34" charset="0"/>
            </a:endParaRPr>
          </a:p>
          <a:p>
            <a:r>
              <a:rPr lang="en-US" sz="1800" b="0" i="0" u="none" strike="noStrike" baseline="0" dirty="0">
                <a:solidFill>
                  <a:schemeClr val="bg2">
                    <a:lumMod val="20000"/>
                    <a:lumOff val="80000"/>
                  </a:schemeClr>
                </a:solidFill>
                <a:latin typeface="Arial" panose="020B0604020202020204" pitchFamily="34" charset="0"/>
                <a:cs typeface="Arial" panose="020B0604020202020204" pitchFamily="34" charset="0"/>
              </a:rPr>
              <a:t>You need to find important features which affect the price positively or negatively. </a:t>
            </a:r>
            <a:endParaRPr lang="en-IN" sz="1800" b="0" i="0" u="none" strike="noStrike" baseline="0" dirty="0">
              <a:solidFill>
                <a:schemeClr val="bg2">
                  <a:lumMod val="20000"/>
                  <a:lumOff val="80000"/>
                </a:schemeClr>
              </a:solidFill>
              <a:latin typeface="Arial" panose="020B0604020202020204" pitchFamily="34" charset="0"/>
              <a:cs typeface="Arial" panose="020B0604020202020204" pitchFamily="34" charset="0"/>
            </a:endParaRPr>
          </a:p>
          <a:p>
            <a:r>
              <a:rPr lang="en-US" sz="1800" b="0" i="0" u="none" strike="noStrike" baseline="0" dirty="0">
                <a:solidFill>
                  <a:schemeClr val="bg2">
                    <a:lumMod val="20000"/>
                    <a:lumOff val="80000"/>
                  </a:schemeClr>
                </a:solidFill>
                <a:latin typeface="Arial" panose="020B0604020202020204" pitchFamily="34" charset="0"/>
                <a:cs typeface="Arial" panose="020B0604020202020204" pitchFamily="34" charset="0"/>
              </a:rPr>
              <a:t>Two datasets are being provided to you (test.csv, train.csv). You will train on train.csv dataset and predict on test.csv file. </a:t>
            </a:r>
          </a:p>
          <a:p>
            <a:endParaRPr lang="en-US" sz="1800" b="0" i="0" u="none" strike="noStrike" baseline="0" dirty="0">
              <a:solidFill>
                <a:schemeClr val="bg2">
                  <a:lumMod val="20000"/>
                  <a:lumOff val="80000"/>
                </a:schemeClr>
              </a:solidFill>
              <a:latin typeface="Arial" panose="020B0604020202020204" pitchFamily="34" charset="0"/>
              <a:cs typeface="Arial" panose="020B0604020202020204" pitchFamily="34" charset="0"/>
            </a:endParaRPr>
          </a:p>
          <a:p>
            <a:endParaRPr lang="en-US" sz="1800" b="0" i="0" u="none" strike="noStrike" baseline="0" dirty="0">
              <a:solidFill>
                <a:schemeClr val="bg2">
                  <a:lumMod val="20000"/>
                  <a:lumOff val="80000"/>
                </a:schemeClr>
              </a:solidFill>
              <a:latin typeface="Arial" panose="020B0604020202020204" pitchFamily="34" charset="0"/>
              <a:cs typeface="Arial" panose="020B0604020202020204" pitchFamily="34" charset="0"/>
            </a:endParaRPr>
          </a:p>
          <a:p>
            <a:pPr marL="0" indent="0">
              <a:buNone/>
            </a:pPr>
            <a:endParaRPr lang="en-US" sz="1800" b="0" i="0" u="none" strike="noStrike" baseline="0" dirty="0">
              <a:solidFill>
                <a:schemeClr val="bg2">
                  <a:lumMod val="20000"/>
                  <a:lumOff val="80000"/>
                </a:schemeClr>
              </a:solidFill>
              <a:latin typeface="Arial" panose="020B0604020202020204" pitchFamily="34" charset="0"/>
              <a:cs typeface="Arial" panose="020B0604020202020204" pitchFamily="34" charset="0"/>
            </a:endParaRPr>
          </a:p>
          <a:p>
            <a:pPr algn="l"/>
            <a:endParaRPr lang="en-IN" sz="1800" b="0" i="0" u="none" strike="noStrike" baseline="0" dirty="0">
              <a:solidFill>
                <a:schemeClr val="bg2">
                  <a:lumMod val="20000"/>
                  <a:lumOff val="8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9147155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F706A6A-0161-946A-4F00-4CDF7ED044E2}"/>
              </a:ext>
            </a:extLst>
          </p:cNvPr>
          <p:cNvSpPr txBox="1"/>
          <p:nvPr/>
        </p:nvSpPr>
        <p:spPr>
          <a:xfrm>
            <a:off x="1016824" y="271185"/>
            <a:ext cx="6095010" cy="369332"/>
          </a:xfrm>
          <a:prstGeom prst="rect">
            <a:avLst/>
          </a:prstGeom>
          <a:noFill/>
        </p:spPr>
        <p:txBody>
          <a:bodyPr wrap="square">
            <a:spAutoFit/>
          </a:bodyPr>
          <a:lstStyle/>
          <a:p>
            <a:r>
              <a:rPr lang="en-IN" sz="1800" b="1" dirty="0">
                <a:latin typeface="Arial Black" panose="020B0A04020102020204" pitchFamily="34" charset="0"/>
                <a:ea typeface="Calibri" panose="020F0502020204030204" pitchFamily="34" charset="0"/>
                <a:cs typeface="Times New Roman" panose="02020603050405020304" pitchFamily="18" charset="0"/>
              </a:rPr>
              <a:t>ENCODING:</a:t>
            </a:r>
            <a:endParaRPr lang="en-IN" sz="1800" dirty="0"/>
          </a:p>
        </p:txBody>
      </p:sp>
      <p:pic>
        <p:nvPicPr>
          <p:cNvPr id="5" name="Picture 4">
            <a:extLst>
              <a:ext uri="{FF2B5EF4-FFF2-40B4-BE49-F238E27FC236}">
                <a16:creationId xmlns:a16="http://schemas.microsoft.com/office/drawing/2014/main" id="{4C24755B-45FD-282B-6E18-9B39E107F945}"/>
              </a:ext>
            </a:extLst>
          </p:cNvPr>
          <p:cNvPicPr>
            <a:picLocks noChangeAspect="1"/>
          </p:cNvPicPr>
          <p:nvPr/>
        </p:nvPicPr>
        <p:blipFill>
          <a:blip r:embed="rId2"/>
          <a:stretch>
            <a:fillRect/>
          </a:stretch>
        </p:blipFill>
        <p:spPr>
          <a:xfrm>
            <a:off x="1089331" y="1567542"/>
            <a:ext cx="2799837" cy="4697504"/>
          </a:xfrm>
          <a:prstGeom prst="rect">
            <a:avLst/>
          </a:prstGeom>
        </p:spPr>
      </p:pic>
      <p:sp>
        <p:nvSpPr>
          <p:cNvPr id="7" name="Content Placeholder 2">
            <a:extLst>
              <a:ext uri="{FF2B5EF4-FFF2-40B4-BE49-F238E27FC236}">
                <a16:creationId xmlns:a16="http://schemas.microsoft.com/office/drawing/2014/main" id="{BC952233-C7C2-5013-5183-5F9D833E20D3}"/>
              </a:ext>
            </a:extLst>
          </p:cNvPr>
          <p:cNvSpPr>
            <a:spLocks noGrp="1"/>
          </p:cNvSpPr>
          <p:nvPr>
            <p:ph idx="1"/>
          </p:nvPr>
        </p:nvSpPr>
        <p:spPr>
          <a:xfrm>
            <a:off x="653031" y="362111"/>
            <a:ext cx="8946541" cy="4195481"/>
          </a:xfrm>
        </p:spPr>
        <p:txBody>
          <a:bodyPr>
            <a:normAutofit/>
          </a:bodyPr>
          <a:lstStyle/>
          <a:p>
            <a:pPr marL="0" indent="0" algn="l">
              <a:buNone/>
            </a:pPr>
            <a:r>
              <a:rPr lang="en-IN" sz="1800" b="0" i="0" u="none" strike="noStrike" baseline="0" dirty="0">
                <a:solidFill>
                  <a:schemeClr val="bg2">
                    <a:lumMod val="20000"/>
                    <a:lumOff val="80000"/>
                  </a:schemeClr>
                </a:solidFill>
                <a:latin typeface="Arial" panose="020B0604020202020204" pitchFamily="34" charset="0"/>
                <a:cs typeface="Arial" panose="020B0604020202020204" pitchFamily="34" charset="0"/>
              </a:rPr>
              <a:t> </a:t>
            </a:r>
          </a:p>
          <a:p>
            <a:r>
              <a:rPr lang="en-US" sz="1800" dirty="0">
                <a:solidFill>
                  <a:schemeClr val="bg2">
                    <a:lumMod val="20000"/>
                    <a:lumOff val="80000"/>
                  </a:schemeClr>
                </a:solidFill>
                <a:latin typeface="Arial" panose="020B0604020202020204" pitchFamily="34" charset="0"/>
                <a:cs typeface="Arial" panose="020B0604020202020204" pitchFamily="34" charset="0"/>
              </a:rPr>
              <a:t>WE HAVE ENCODED THE DATA</a:t>
            </a:r>
            <a:endParaRPr lang="en-US" sz="1800" b="0" i="0" u="none" strike="noStrike" baseline="0" dirty="0">
              <a:solidFill>
                <a:schemeClr val="bg2">
                  <a:lumMod val="20000"/>
                  <a:lumOff val="80000"/>
                </a:schemeClr>
              </a:solidFill>
              <a:latin typeface="Arial" panose="020B0604020202020204" pitchFamily="34" charset="0"/>
              <a:cs typeface="Arial" panose="020B0604020202020204" pitchFamily="34" charset="0"/>
            </a:endParaRPr>
          </a:p>
          <a:p>
            <a:endParaRPr lang="en-US" sz="1800" b="0" i="0" u="none" strike="noStrike" baseline="0" dirty="0">
              <a:solidFill>
                <a:schemeClr val="bg2">
                  <a:lumMod val="20000"/>
                  <a:lumOff val="80000"/>
                </a:schemeClr>
              </a:solidFill>
              <a:latin typeface="Arial" panose="020B0604020202020204" pitchFamily="34" charset="0"/>
              <a:cs typeface="Arial" panose="020B0604020202020204" pitchFamily="34" charset="0"/>
            </a:endParaRPr>
          </a:p>
          <a:p>
            <a:pPr marL="0" indent="0">
              <a:buNone/>
            </a:pPr>
            <a:endParaRPr lang="en-US" sz="1800" b="0" i="0" u="none" strike="noStrike" baseline="0" dirty="0">
              <a:solidFill>
                <a:schemeClr val="bg2">
                  <a:lumMod val="20000"/>
                  <a:lumOff val="80000"/>
                </a:schemeClr>
              </a:solidFill>
              <a:latin typeface="Arial" panose="020B0604020202020204" pitchFamily="34" charset="0"/>
              <a:cs typeface="Arial" panose="020B0604020202020204" pitchFamily="34" charset="0"/>
            </a:endParaRPr>
          </a:p>
          <a:p>
            <a:pPr algn="l"/>
            <a:endParaRPr lang="en-IN" sz="1800" b="0" i="0" u="none" strike="noStrike" baseline="0" dirty="0">
              <a:solidFill>
                <a:schemeClr val="bg2">
                  <a:lumMod val="20000"/>
                  <a:lumOff val="8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377953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F706A6A-0161-946A-4F00-4CDF7ED044E2}"/>
              </a:ext>
            </a:extLst>
          </p:cNvPr>
          <p:cNvSpPr txBox="1"/>
          <p:nvPr/>
        </p:nvSpPr>
        <p:spPr>
          <a:xfrm>
            <a:off x="1016824" y="191745"/>
            <a:ext cx="6095010" cy="369332"/>
          </a:xfrm>
          <a:prstGeom prst="rect">
            <a:avLst/>
          </a:prstGeom>
          <a:noFill/>
        </p:spPr>
        <p:txBody>
          <a:bodyPr wrap="square">
            <a:spAutoFit/>
          </a:bodyPr>
          <a:lstStyle/>
          <a:p>
            <a:r>
              <a:rPr lang="en-IN" b="1" dirty="0">
                <a:latin typeface="Arial Black" panose="020B0A04020102020204" pitchFamily="34" charset="0"/>
                <a:ea typeface="Calibri" panose="020F0502020204030204" pitchFamily="34" charset="0"/>
                <a:cs typeface="Times New Roman" panose="02020603050405020304" pitchFamily="18" charset="0"/>
              </a:rPr>
              <a:t>SKEWNESS</a:t>
            </a:r>
            <a:r>
              <a:rPr lang="en-IN" sz="1800" b="1" dirty="0">
                <a:latin typeface="Arial Black" panose="020B0A04020102020204" pitchFamily="34" charset="0"/>
                <a:ea typeface="Calibri" panose="020F0502020204030204" pitchFamily="34" charset="0"/>
                <a:cs typeface="Times New Roman" panose="02020603050405020304" pitchFamily="18" charset="0"/>
              </a:rPr>
              <a:t>:</a:t>
            </a:r>
            <a:endParaRPr lang="en-IN" sz="1800" dirty="0"/>
          </a:p>
        </p:txBody>
      </p:sp>
      <p:pic>
        <p:nvPicPr>
          <p:cNvPr id="3" name="Picture 2">
            <a:extLst>
              <a:ext uri="{FF2B5EF4-FFF2-40B4-BE49-F238E27FC236}">
                <a16:creationId xmlns:a16="http://schemas.microsoft.com/office/drawing/2014/main" id="{2CD39954-B3A3-4FA1-1441-2CC6C868182C}"/>
              </a:ext>
            </a:extLst>
          </p:cNvPr>
          <p:cNvPicPr>
            <a:picLocks noChangeAspect="1"/>
          </p:cNvPicPr>
          <p:nvPr/>
        </p:nvPicPr>
        <p:blipFill>
          <a:blip r:embed="rId2"/>
          <a:stretch>
            <a:fillRect/>
          </a:stretch>
        </p:blipFill>
        <p:spPr>
          <a:xfrm>
            <a:off x="955707" y="1630910"/>
            <a:ext cx="2595016" cy="4663446"/>
          </a:xfrm>
          <a:prstGeom prst="rect">
            <a:avLst/>
          </a:prstGeom>
        </p:spPr>
      </p:pic>
      <p:sp>
        <p:nvSpPr>
          <p:cNvPr id="7" name="Content Placeholder 2">
            <a:extLst>
              <a:ext uri="{FF2B5EF4-FFF2-40B4-BE49-F238E27FC236}">
                <a16:creationId xmlns:a16="http://schemas.microsoft.com/office/drawing/2014/main" id="{D5BB4C89-5073-AF60-4446-A28D325C8793}"/>
              </a:ext>
            </a:extLst>
          </p:cNvPr>
          <p:cNvSpPr>
            <a:spLocks noGrp="1"/>
          </p:cNvSpPr>
          <p:nvPr>
            <p:ph idx="1"/>
          </p:nvPr>
        </p:nvSpPr>
        <p:spPr>
          <a:xfrm>
            <a:off x="659080" y="278695"/>
            <a:ext cx="8916741" cy="3675218"/>
          </a:xfrm>
        </p:spPr>
        <p:txBody>
          <a:bodyPr>
            <a:normAutofit/>
          </a:bodyPr>
          <a:lstStyle/>
          <a:p>
            <a:pPr marL="0" indent="0" algn="l">
              <a:buNone/>
            </a:pPr>
            <a:r>
              <a:rPr lang="en-IN" sz="1800" b="0" i="0" u="none" strike="noStrike" baseline="0" dirty="0">
                <a:solidFill>
                  <a:schemeClr val="bg2">
                    <a:lumMod val="20000"/>
                    <a:lumOff val="80000"/>
                  </a:schemeClr>
                </a:solidFill>
                <a:latin typeface="Arial" panose="020B0604020202020204" pitchFamily="34" charset="0"/>
                <a:cs typeface="Arial" panose="020B0604020202020204" pitchFamily="34" charset="0"/>
              </a:rPr>
              <a:t> </a:t>
            </a:r>
          </a:p>
          <a:p>
            <a:r>
              <a:rPr lang="en-US" sz="1800" b="0" i="0" u="none" strike="noStrike" baseline="0" dirty="0">
                <a:solidFill>
                  <a:schemeClr val="bg2">
                    <a:lumMod val="20000"/>
                    <a:lumOff val="80000"/>
                  </a:schemeClr>
                </a:solidFill>
                <a:latin typeface="Arial" panose="020B0604020202020204" pitchFamily="34" charset="0"/>
                <a:cs typeface="Arial" panose="020B0604020202020204" pitchFamily="34" charset="0"/>
              </a:rPr>
              <a:t>We can see data have skewness so now we proceed to remove it</a:t>
            </a:r>
          </a:p>
          <a:p>
            <a:r>
              <a:rPr lang="en-US" sz="1800" dirty="0">
                <a:solidFill>
                  <a:schemeClr val="bg2">
                    <a:lumMod val="20000"/>
                    <a:lumOff val="80000"/>
                  </a:schemeClr>
                </a:solidFill>
                <a:latin typeface="Arial" panose="020B0604020202020204" pitchFamily="34" charset="0"/>
                <a:cs typeface="Arial" panose="020B0604020202020204" pitchFamily="34" charset="0"/>
              </a:rPr>
              <a:t>By using </a:t>
            </a:r>
            <a:r>
              <a:rPr lang="en-US" sz="1800" dirty="0" err="1">
                <a:solidFill>
                  <a:schemeClr val="bg2">
                    <a:lumMod val="20000"/>
                    <a:lumOff val="80000"/>
                  </a:schemeClr>
                </a:solidFill>
                <a:latin typeface="Arial" panose="020B0604020202020204" pitchFamily="34" charset="0"/>
                <a:cs typeface="Arial" panose="020B0604020202020204" pitchFamily="34" charset="0"/>
              </a:rPr>
              <a:t>power_transform</a:t>
            </a:r>
            <a:r>
              <a:rPr lang="en-US" sz="1800" dirty="0">
                <a:solidFill>
                  <a:schemeClr val="bg2">
                    <a:lumMod val="20000"/>
                    <a:lumOff val="80000"/>
                  </a:schemeClr>
                </a:solidFill>
                <a:latin typeface="Arial" panose="020B0604020202020204" pitchFamily="34" charset="0"/>
                <a:cs typeface="Arial" panose="020B0604020202020204" pitchFamily="34" charset="0"/>
              </a:rPr>
              <a:t> skewness in the data is removed</a:t>
            </a:r>
            <a:endParaRPr lang="en-US" sz="1800" b="0" i="0" u="none" strike="noStrike" baseline="0" dirty="0">
              <a:solidFill>
                <a:schemeClr val="bg2">
                  <a:lumMod val="20000"/>
                  <a:lumOff val="80000"/>
                </a:schemeClr>
              </a:solidFill>
              <a:latin typeface="Arial" panose="020B0604020202020204" pitchFamily="34" charset="0"/>
              <a:cs typeface="Arial" panose="020B0604020202020204" pitchFamily="34" charset="0"/>
            </a:endParaRPr>
          </a:p>
          <a:p>
            <a:endParaRPr lang="en-US" sz="1800" b="0" i="0" u="none" strike="noStrike" baseline="0" dirty="0">
              <a:solidFill>
                <a:schemeClr val="bg2">
                  <a:lumMod val="20000"/>
                  <a:lumOff val="80000"/>
                </a:schemeClr>
              </a:solidFill>
              <a:latin typeface="Arial" panose="020B0604020202020204" pitchFamily="34" charset="0"/>
              <a:cs typeface="Arial" panose="020B0604020202020204" pitchFamily="34" charset="0"/>
            </a:endParaRPr>
          </a:p>
          <a:p>
            <a:endParaRPr lang="en-US" sz="1800" b="0" i="0" u="none" strike="noStrike" baseline="0" dirty="0">
              <a:solidFill>
                <a:schemeClr val="bg2">
                  <a:lumMod val="20000"/>
                  <a:lumOff val="80000"/>
                </a:schemeClr>
              </a:solidFill>
              <a:latin typeface="Arial" panose="020B0604020202020204" pitchFamily="34" charset="0"/>
              <a:cs typeface="Arial" panose="020B0604020202020204" pitchFamily="34" charset="0"/>
            </a:endParaRPr>
          </a:p>
          <a:p>
            <a:pPr marL="0" indent="0">
              <a:buNone/>
            </a:pPr>
            <a:endParaRPr lang="en-US" sz="1800" b="0" i="0" u="none" strike="noStrike" baseline="0" dirty="0">
              <a:solidFill>
                <a:schemeClr val="bg2">
                  <a:lumMod val="20000"/>
                  <a:lumOff val="80000"/>
                </a:schemeClr>
              </a:solidFill>
              <a:latin typeface="Arial" panose="020B0604020202020204" pitchFamily="34" charset="0"/>
              <a:cs typeface="Arial" panose="020B0604020202020204" pitchFamily="34" charset="0"/>
            </a:endParaRPr>
          </a:p>
          <a:p>
            <a:pPr algn="l"/>
            <a:endParaRPr lang="en-IN" sz="1800" b="0" i="0" u="none" strike="noStrike" baseline="0" dirty="0">
              <a:solidFill>
                <a:schemeClr val="bg2">
                  <a:lumMod val="20000"/>
                  <a:lumOff val="80000"/>
                </a:schemeClr>
              </a:solidFill>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6D0EAA5D-9CED-6BD3-1858-01648848A4E2}"/>
              </a:ext>
            </a:extLst>
          </p:cNvPr>
          <p:cNvPicPr>
            <a:picLocks noChangeAspect="1"/>
          </p:cNvPicPr>
          <p:nvPr/>
        </p:nvPicPr>
        <p:blipFill>
          <a:blip r:embed="rId3"/>
          <a:stretch>
            <a:fillRect/>
          </a:stretch>
        </p:blipFill>
        <p:spPr>
          <a:xfrm>
            <a:off x="4064329" y="1610904"/>
            <a:ext cx="3737759" cy="4686019"/>
          </a:xfrm>
          <a:prstGeom prst="rect">
            <a:avLst/>
          </a:prstGeom>
        </p:spPr>
      </p:pic>
    </p:spTree>
    <p:extLst>
      <p:ext uri="{BB962C8B-B14F-4D97-AF65-F5344CB8AC3E}">
        <p14:creationId xmlns:p14="http://schemas.microsoft.com/office/powerpoint/2010/main" val="231026969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82DFA15A-B332-364C-2CC5-3E96983DB93A}"/>
              </a:ext>
            </a:extLst>
          </p:cNvPr>
          <p:cNvSpPr txBox="1">
            <a:spLocks/>
          </p:cNvSpPr>
          <p:nvPr/>
        </p:nvSpPr>
        <p:spPr>
          <a:xfrm>
            <a:off x="939635" y="497415"/>
            <a:ext cx="8946541" cy="419548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a:lstStyle>
          <a:p>
            <a:pPr marL="0" indent="0">
              <a:buFont typeface="Wingdings 3" charset="2"/>
              <a:buNone/>
            </a:pPr>
            <a:r>
              <a:rPr lang="en-IN" sz="1800" dirty="0">
                <a:solidFill>
                  <a:schemeClr val="bg2">
                    <a:lumMod val="20000"/>
                    <a:lumOff val="80000"/>
                  </a:schemeClr>
                </a:solidFill>
                <a:latin typeface="Arial" panose="020B0604020202020204" pitchFamily="34" charset="0"/>
                <a:cs typeface="Arial" panose="020B0604020202020204" pitchFamily="34" charset="0"/>
              </a:rPr>
              <a:t> </a:t>
            </a:r>
          </a:p>
          <a:p>
            <a:r>
              <a:rPr lang="en-US" sz="1800" dirty="0">
                <a:solidFill>
                  <a:schemeClr val="bg2">
                    <a:lumMod val="20000"/>
                    <a:lumOff val="80000"/>
                  </a:schemeClr>
                </a:solidFill>
                <a:latin typeface="Arial" panose="020B0604020202020204" pitchFamily="34" charset="0"/>
                <a:cs typeface="Arial" panose="020B0604020202020204" pitchFamily="34" charset="0"/>
              </a:rPr>
              <a:t>We can see there are outliers in this data . So we use z score method to remove outliers. I use z&gt;4 as z&gt;3 the data loss is more than 30%</a:t>
            </a:r>
          </a:p>
          <a:p>
            <a:endParaRPr lang="en-US" sz="1800" dirty="0">
              <a:solidFill>
                <a:schemeClr val="bg2">
                  <a:lumMod val="20000"/>
                  <a:lumOff val="80000"/>
                </a:schemeClr>
              </a:solidFill>
              <a:latin typeface="Arial" panose="020B0604020202020204" pitchFamily="34" charset="0"/>
              <a:cs typeface="Arial" panose="020B0604020202020204" pitchFamily="34" charset="0"/>
            </a:endParaRPr>
          </a:p>
          <a:p>
            <a:endParaRPr lang="en-US" sz="1800" dirty="0">
              <a:solidFill>
                <a:schemeClr val="bg2">
                  <a:lumMod val="20000"/>
                  <a:lumOff val="80000"/>
                </a:schemeClr>
              </a:solidFill>
              <a:latin typeface="Arial" panose="020B0604020202020204" pitchFamily="34" charset="0"/>
              <a:cs typeface="Arial" panose="020B0604020202020204" pitchFamily="34" charset="0"/>
            </a:endParaRPr>
          </a:p>
          <a:p>
            <a:pPr marL="0" indent="0">
              <a:buFont typeface="Wingdings 3" charset="2"/>
              <a:buNone/>
            </a:pPr>
            <a:endParaRPr lang="en-US" sz="1800" dirty="0">
              <a:solidFill>
                <a:schemeClr val="bg2">
                  <a:lumMod val="20000"/>
                  <a:lumOff val="80000"/>
                </a:schemeClr>
              </a:solidFill>
              <a:latin typeface="Arial" panose="020B0604020202020204" pitchFamily="34" charset="0"/>
              <a:cs typeface="Arial" panose="020B0604020202020204" pitchFamily="34" charset="0"/>
            </a:endParaRPr>
          </a:p>
          <a:p>
            <a:endParaRPr lang="en-IN" sz="1800" dirty="0">
              <a:solidFill>
                <a:schemeClr val="bg2">
                  <a:lumMod val="20000"/>
                  <a:lumOff val="80000"/>
                </a:schemeClr>
              </a:solidFill>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AF936280-1D81-0803-49E0-345BFB1434A0}"/>
              </a:ext>
            </a:extLst>
          </p:cNvPr>
          <p:cNvSpPr txBox="1"/>
          <p:nvPr/>
        </p:nvSpPr>
        <p:spPr>
          <a:xfrm>
            <a:off x="1046513" y="312749"/>
            <a:ext cx="6095010" cy="369332"/>
          </a:xfrm>
          <a:prstGeom prst="rect">
            <a:avLst/>
          </a:prstGeom>
          <a:noFill/>
        </p:spPr>
        <p:txBody>
          <a:bodyPr wrap="square">
            <a:spAutoFit/>
          </a:bodyPr>
          <a:lstStyle/>
          <a:p>
            <a:r>
              <a:rPr lang="en-IN" sz="1800" b="1" dirty="0">
                <a:latin typeface="Arial Black" panose="020B0A04020102020204" pitchFamily="34" charset="0"/>
                <a:ea typeface="Calibri" panose="020F0502020204030204" pitchFamily="34" charset="0"/>
                <a:cs typeface="Times New Roman" panose="02020603050405020304" pitchFamily="18" charset="0"/>
              </a:rPr>
              <a:t>OUTLIERS:</a:t>
            </a:r>
            <a:endParaRPr lang="en-IN" sz="1800" dirty="0"/>
          </a:p>
        </p:txBody>
      </p:sp>
      <p:pic>
        <p:nvPicPr>
          <p:cNvPr id="9" name="Picture 8">
            <a:extLst>
              <a:ext uri="{FF2B5EF4-FFF2-40B4-BE49-F238E27FC236}">
                <a16:creationId xmlns:a16="http://schemas.microsoft.com/office/drawing/2014/main" id="{C135BE37-9B6F-183D-02F2-2E93D7D9B476}"/>
              </a:ext>
            </a:extLst>
          </p:cNvPr>
          <p:cNvPicPr>
            <a:picLocks noChangeAspect="1"/>
          </p:cNvPicPr>
          <p:nvPr/>
        </p:nvPicPr>
        <p:blipFill>
          <a:blip r:embed="rId2"/>
          <a:stretch>
            <a:fillRect/>
          </a:stretch>
        </p:blipFill>
        <p:spPr>
          <a:xfrm>
            <a:off x="939635" y="2020855"/>
            <a:ext cx="6095010" cy="4116523"/>
          </a:xfrm>
          <a:prstGeom prst="rect">
            <a:avLst/>
          </a:prstGeom>
        </p:spPr>
      </p:pic>
    </p:spTree>
    <p:extLst>
      <p:ext uri="{BB962C8B-B14F-4D97-AF65-F5344CB8AC3E}">
        <p14:creationId xmlns:p14="http://schemas.microsoft.com/office/powerpoint/2010/main" val="409852716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6C1ACC2-B16F-5910-40E2-05C8E63C55D9}"/>
              </a:ext>
            </a:extLst>
          </p:cNvPr>
          <p:cNvPicPr>
            <a:picLocks noChangeAspect="1"/>
          </p:cNvPicPr>
          <p:nvPr/>
        </p:nvPicPr>
        <p:blipFill>
          <a:blip r:embed="rId2"/>
          <a:stretch>
            <a:fillRect/>
          </a:stretch>
        </p:blipFill>
        <p:spPr>
          <a:xfrm>
            <a:off x="1133156" y="1313964"/>
            <a:ext cx="2800494" cy="1225613"/>
          </a:xfrm>
          <a:prstGeom prst="rect">
            <a:avLst/>
          </a:prstGeom>
        </p:spPr>
      </p:pic>
      <p:sp>
        <p:nvSpPr>
          <p:cNvPr id="6" name="TextBox 5">
            <a:extLst>
              <a:ext uri="{FF2B5EF4-FFF2-40B4-BE49-F238E27FC236}">
                <a16:creationId xmlns:a16="http://schemas.microsoft.com/office/drawing/2014/main" id="{8C20E63C-B59F-929F-A6D9-9B2F1BDF194D}"/>
              </a:ext>
            </a:extLst>
          </p:cNvPr>
          <p:cNvSpPr txBox="1"/>
          <p:nvPr/>
        </p:nvSpPr>
        <p:spPr>
          <a:xfrm>
            <a:off x="1046513" y="312749"/>
            <a:ext cx="6095010" cy="369332"/>
          </a:xfrm>
          <a:prstGeom prst="rect">
            <a:avLst/>
          </a:prstGeom>
          <a:noFill/>
        </p:spPr>
        <p:txBody>
          <a:bodyPr wrap="square">
            <a:spAutoFit/>
          </a:bodyPr>
          <a:lstStyle/>
          <a:p>
            <a:r>
              <a:rPr lang="en-IN" sz="1800" b="1" dirty="0">
                <a:latin typeface="Arial Black" panose="020B0A04020102020204" pitchFamily="34" charset="0"/>
                <a:ea typeface="Calibri" panose="020F0502020204030204" pitchFamily="34" charset="0"/>
                <a:cs typeface="Times New Roman" panose="02020603050405020304" pitchFamily="18" charset="0"/>
              </a:rPr>
              <a:t>OUTLIERS:</a:t>
            </a:r>
            <a:endParaRPr lang="en-IN" sz="1800" dirty="0"/>
          </a:p>
        </p:txBody>
      </p:sp>
    </p:spTree>
    <p:extLst>
      <p:ext uri="{BB962C8B-B14F-4D97-AF65-F5344CB8AC3E}">
        <p14:creationId xmlns:p14="http://schemas.microsoft.com/office/powerpoint/2010/main" val="393292975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0C2823A-1BA6-836C-7D09-9C34E0D95E1F}"/>
              </a:ext>
            </a:extLst>
          </p:cNvPr>
          <p:cNvSpPr>
            <a:spLocks noGrp="1"/>
          </p:cNvSpPr>
          <p:nvPr>
            <p:ph idx="1"/>
          </p:nvPr>
        </p:nvSpPr>
        <p:spPr>
          <a:xfrm>
            <a:off x="788617" y="2955442"/>
            <a:ext cx="10855139" cy="4195481"/>
          </a:xfrm>
        </p:spPr>
        <p:txBody>
          <a:bodyPr/>
          <a:lstStyle/>
          <a:p>
            <a:pPr marL="342900" lvl="0" indent="-342900">
              <a:lnSpc>
                <a:spcPct val="107000"/>
              </a:lnSpc>
              <a:buFont typeface="Symbol" panose="05050102010706020507" pitchFamily="18" charset="2"/>
              <a:buChar char=""/>
            </a:pPr>
            <a:r>
              <a:rPr lang="en-IN" sz="1800" dirty="0">
                <a:solidFill>
                  <a:schemeClr val="bg2">
                    <a:lumMod val="20000"/>
                    <a:lumOff val="80000"/>
                  </a:schemeClr>
                </a:solidFill>
                <a:effectLst/>
                <a:latin typeface="Arial" panose="020B0604020202020204" pitchFamily="34" charset="0"/>
                <a:ea typeface="Calibri" panose="020F0502020204030204" pitchFamily="34" charset="0"/>
                <a:cs typeface="Times New Roman" panose="02020603050405020304" pitchFamily="18" charset="0"/>
              </a:rPr>
              <a:t>Creating categorical </a:t>
            </a:r>
            <a:r>
              <a:rPr lang="en-IN" sz="1800" dirty="0" err="1">
                <a:solidFill>
                  <a:schemeClr val="bg2">
                    <a:lumMod val="20000"/>
                    <a:lumOff val="80000"/>
                  </a:schemeClr>
                </a:solidFill>
                <a:effectLst/>
                <a:latin typeface="Arial" panose="020B0604020202020204" pitchFamily="34" charset="0"/>
                <a:ea typeface="Calibri" panose="020F0502020204030204" pitchFamily="34" charset="0"/>
                <a:cs typeface="Times New Roman" panose="02020603050405020304" pitchFamily="18" charset="0"/>
              </a:rPr>
              <a:t>dataframe</a:t>
            </a:r>
            <a:r>
              <a:rPr lang="en-IN" sz="1800" dirty="0">
                <a:solidFill>
                  <a:schemeClr val="bg2">
                    <a:lumMod val="20000"/>
                    <a:lumOff val="80000"/>
                  </a:schemeClr>
                </a:solidFill>
                <a:latin typeface="Arial" panose="020B0604020202020204" pitchFamily="34" charset="0"/>
                <a:ea typeface="Calibri" panose="020F0502020204030204" pitchFamily="34" charset="0"/>
                <a:cs typeface="Times New Roman" panose="02020603050405020304" pitchFamily="18" charset="0"/>
              </a:rPr>
              <a:t> for </a:t>
            </a:r>
            <a:r>
              <a:rPr lang="en-IN" sz="1800" dirty="0" err="1">
                <a:solidFill>
                  <a:schemeClr val="bg2">
                    <a:lumMod val="20000"/>
                    <a:lumOff val="80000"/>
                  </a:schemeClr>
                </a:solidFill>
                <a:latin typeface="Arial" panose="020B0604020202020204" pitchFamily="34" charset="0"/>
                <a:ea typeface="Calibri" panose="020F0502020204030204" pitchFamily="34" charset="0"/>
                <a:cs typeface="Times New Roman" panose="02020603050405020304" pitchFamily="18" charset="0"/>
              </a:rPr>
              <a:t>pd.get</a:t>
            </a:r>
            <a:r>
              <a:rPr lang="en-IN" sz="1800" dirty="0">
                <a:solidFill>
                  <a:schemeClr val="bg2">
                    <a:lumMod val="20000"/>
                    <a:lumOff val="80000"/>
                  </a:schemeClr>
                </a:solidFill>
                <a:latin typeface="Arial" panose="020B0604020202020204" pitchFamily="34" charset="0"/>
                <a:ea typeface="Calibri" panose="020F0502020204030204" pitchFamily="34" charset="0"/>
                <a:cs typeface="Times New Roman" panose="02020603050405020304" pitchFamily="18" charset="0"/>
              </a:rPr>
              <a:t> dummies we created earlier and dropping the outlier rows in them </a:t>
            </a:r>
            <a:endParaRPr lang="en-IN" sz="1800" dirty="0">
              <a:solidFill>
                <a:schemeClr val="bg2">
                  <a:lumMod val="20000"/>
                  <a:lumOff val="80000"/>
                </a:schemeClr>
              </a:solidFill>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pic>
        <p:nvPicPr>
          <p:cNvPr id="8" name="Picture 7">
            <a:extLst>
              <a:ext uri="{FF2B5EF4-FFF2-40B4-BE49-F238E27FC236}">
                <a16:creationId xmlns:a16="http://schemas.microsoft.com/office/drawing/2014/main" id="{B0BF9087-5E81-7C47-DC64-820A36B8CE00}"/>
              </a:ext>
            </a:extLst>
          </p:cNvPr>
          <p:cNvPicPr>
            <a:picLocks noChangeAspect="1"/>
          </p:cNvPicPr>
          <p:nvPr/>
        </p:nvPicPr>
        <p:blipFill>
          <a:blip r:embed="rId2"/>
          <a:stretch>
            <a:fillRect/>
          </a:stretch>
        </p:blipFill>
        <p:spPr>
          <a:xfrm>
            <a:off x="1114057" y="514924"/>
            <a:ext cx="4667490" cy="1695537"/>
          </a:xfrm>
          <a:prstGeom prst="rect">
            <a:avLst/>
          </a:prstGeom>
        </p:spPr>
      </p:pic>
    </p:spTree>
    <p:extLst>
      <p:ext uri="{BB962C8B-B14F-4D97-AF65-F5344CB8AC3E}">
        <p14:creationId xmlns:p14="http://schemas.microsoft.com/office/powerpoint/2010/main" val="95313644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0C2823A-1BA6-836C-7D09-9C34E0D95E1F}"/>
              </a:ext>
            </a:extLst>
          </p:cNvPr>
          <p:cNvSpPr>
            <a:spLocks noGrp="1"/>
          </p:cNvSpPr>
          <p:nvPr>
            <p:ph idx="1"/>
          </p:nvPr>
        </p:nvSpPr>
        <p:spPr>
          <a:xfrm>
            <a:off x="788617" y="2955442"/>
            <a:ext cx="10855139" cy="4195481"/>
          </a:xfrm>
        </p:spPr>
        <p:txBody>
          <a:bodyPr/>
          <a:lstStyle/>
          <a:p>
            <a:pPr marL="342900" lvl="0" indent="-342900">
              <a:lnSpc>
                <a:spcPct val="107000"/>
              </a:lnSpc>
              <a:buFont typeface="Symbol" panose="05050102010706020507" pitchFamily="18" charset="2"/>
              <a:buChar char=""/>
            </a:pPr>
            <a:r>
              <a:rPr lang="en-IN" sz="1800" dirty="0">
                <a:solidFill>
                  <a:schemeClr val="bg2">
                    <a:lumMod val="20000"/>
                    <a:lumOff val="80000"/>
                  </a:schemeClr>
                </a:solidFill>
                <a:latin typeface="Arial" panose="020B0604020202020204" pitchFamily="34" charset="0"/>
                <a:ea typeface="Calibri" panose="020F0502020204030204" pitchFamily="34" charset="0"/>
                <a:cs typeface="Times New Roman" panose="02020603050405020304" pitchFamily="18" charset="0"/>
              </a:rPr>
              <a:t>Standardizing the numerical data before feeding to PCA</a:t>
            </a:r>
            <a:endParaRPr lang="en-IN" sz="1800" dirty="0">
              <a:solidFill>
                <a:schemeClr val="bg2">
                  <a:lumMod val="20000"/>
                  <a:lumOff val="80000"/>
                </a:schemeClr>
              </a:solidFill>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pic>
        <p:nvPicPr>
          <p:cNvPr id="4" name="Picture 3">
            <a:extLst>
              <a:ext uri="{FF2B5EF4-FFF2-40B4-BE49-F238E27FC236}">
                <a16:creationId xmlns:a16="http://schemas.microsoft.com/office/drawing/2014/main" id="{0DB5B4EC-AEDA-10F3-7992-4B342829BE0C}"/>
              </a:ext>
            </a:extLst>
          </p:cNvPr>
          <p:cNvPicPr>
            <a:picLocks noChangeAspect="1"/>
          </p:cNvPicPr>
          <p:nvPr/>
        </p:nvPicPr>
        <p:blipFill>
          <a:blip r:embed="rId2"/>
          <a:stretch>
            <a:fillRect/>
          </a:stretch>
        </p:blipFill>
        <p:spPr>
          <a:xfrm>
            <a:off x="1100211" y="485397"/>
            <a:ext cx="4362674" cy="1873346"/>
          </a:xfrm>
          <a:prstGeom prst="rect">
            <a:avLst/>
          </a:prstGeom>
        </p:spPr>
      </p:pic>
    </p:spTree>
    <p:extLst>
      <p:ext uri="{BB962C8B-B14F-4D97-AF65-F5344CB8AC3E}">
        <p14:creationId xmlns:p14="http://schemas.microsoft.com/office/powerpoint/2010/main" val="282349380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0C2823A-1BA6-836C-7D09-9C34E0D95E1F}"/>
              </a:ext>
            </a:extLst>
          </p:cNvPr>
          <p:cNvSpPr>
            <a:spLocks noGrp="1"/>
          </p:cNvSpPr>
          <p:nvPr>
            <p:ph idx="1"/>
          </p:nvPr>
        </p:nvSpPr>
        <p:spPr>
          <a:xfrm>
            <a:off x="497672" y="4469546"/>
            <a:ext cx="10855139" cy="4195481"/>
          </a:xfrm>
        </p:spPr>
        <p:txBody>
          <a:bodyPr/>
          <a:lstStyle/>
          <a:p>
            <a:pPr marL="342900" lvl="0" indent="-342900">
              <a:lnSpc>
                <a:spcPct val="107000"/>
              </a:lnSpc>
              <a:buFont typeface="Symbol" panose="05050102010706020507" pitchFamily="18" charset="2"/>
              <a:buChar char=""/>
            </a:pPr>
            <a:r>
              <a:rPr lang="en-IN" sz="1800" dirty="0">
                <a:solidFill>
                  <a:schemeClr val="bg2">
                    <a:lumMod val="20000"/>
                    <a:lumOff val="80000"/>
                  </a:schemeClr>
                </a:solidFill>
                <a:latin typeface="Arial" panose="020B0604020202020204" pitchFamily="34" charset="0"/>
                <a:ea typeface="Calibri" panose="020F0502020204030204" pitchFamily="34" charset="0"/>
                <a:cs typeface="Times New Roman" panose="02020603050405020304" pitchFamily="18" charset="0"/>
              </a:rPr>
              <a:t>Now we check how many No of columns we need to retain all information</a:t>
            </a:r>
            <a:endParaRPr lang="en-IN" sz="1800" dirty="0">
              <a:solidFill>
                <a:schemeClr val="bg2">
                  <a:lumMod val="20000"/>
                  <a:lumOff val="80000"/>
                </a:schemeClr>
              </a:solidFill>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pic>
        <p:nvPicPr>
          <p:cNvPr id="6" name="Picture 5">
            <a:extLst>
              <a:ext uri="{FF2B5EF4-FFF2-40B4-BE49-F238E27FC236}">
                <a16:creationId xmlns:a16="http://schemas.microsoft.com/office/drawing/2014/main" id="{678C0195-346E-9129-8269-21F468B1574F}"/>
              </a:ext>
            </a:extLst>
          </p:cNvPr>
          <p:cNvPicPr>
            <a:picLocks noChangeAspect="1"/>
          </p:cNvPicPr>
          <p:nvPr/>
        </p:nvPicPr>
        <p:blipFill>
          <a:blip r:embed="rId2"/>
          <a:stretch>
            <a:fillRect/>
          </a:stretch>
        </p:blipFill>
        <p:spPr>
          <a:xfrm>
            <a:off x="636762" y="388101"/>
            <a:ext cx="8484036" cy="4000706"/>
          </a:xfrm>
          <a:prstGeom prst="rect">
            <a:avLst/>
          </a:prstGeom>
        </p:spPr>
      </p:pic>
    </p:spTree>
    <p:extLst>
      <p:ext uri="{BB962C8B-B14F-4D97-AF65-F5344CB8AC3E}">
        <p14:creationId xmlns:p14="http://schemas.microsoft.com/office/powerpoint/2010/main" val="5958501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0C2823A-1BA6-836C-7D09-9C34E0D95E1F}"/>
              </a:ext>
            </a:extLst>
          </p:cNvPr>
          <p:cNvSpPr>
            <a:spLocks noGrp="1"/>
          </p:cNvSpPr>
          <p:nvPr>
            <p:ph idx="1"/>
          </p:nvPr>
        </p:nvSpPr>
        <p:spPr>
          <a:xfrm>
            <a:off x="497672" y="4469546"/>
            <a:ext cx="10855139" cy="4195481"/>
          </a:xfrm>
        </p:spPr>
        <p:txBody>
          <a:bodyPr/>
          <a:lstStyle/>
          <a:p>
            <a:pPr marL="342900" lvl="0" indent="-342900">
              <a:lnSpc>
                <a:spcPct val="107000"/>
              </a:lnSpc>
              <a:buFont typeface="Symbol" panose="05050102010706020507" pitchFamily="18" charset="2"/>
              <a:buChar char=""/>
            </a:pPr>
            <a:r>
              <a:rPr lang="en-IN" sz="1800" dirty="0">
                <a:solidFill>
                  <a:schemeClr val="bg2">
                    <a:lumMod val="20000"/>
                    <a:lumOff val="80000"/>
                  </a:schemeClr>
                </a:solidFill>
                <a:latin typeface="Arial" panose="020B0604020202020204" pitchFamily="34" charset="0"/>
                <a:ea typeface="Calibri" panose="020F0502020204030204" pitchFamily="34" charset="0"/>
                <a:cs typeface="Times New Roman" panose="02020603050405020304" pitchFamily="18" charset="0"/>
              </a:rPr>
              <a:t>We need 127 columns to retain most of the information in data</a:t>
            </a:r>
            <a:endParaRPr lang="en-IN" sz="1800" dirty="0">
              <a:solidFill>
                <a:schemeClr val="bg2">
                  <a:lumMod val="20000"/>
                  <a:lumOff val="80000"/>
                </a:schemeClr>
              </a:solidFill>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pic>
        <p:nvPicPr>
          <p:cNvPr id="4" name="Picture 3">
            <a:extLst>
              <a:ext uri="{FF2B5EF4-FFF2-40B4-BE49-F238E27FC236}">
                <a16:creationId xmlns:a16="http://schemas.microsoft.com/office/drawing/2014/main" id="{247E4611-6F61-5237-67EE-0D9568123EE2}"/>
              </a:ext>
            </a:extLst>
          </p:cNvPr>
          <p:cNvPicPr>
            <a:picLocks noChangeAspect="1"/>
          </p:cNvPicPr>
          <p:nvPr/>
        </p:nvPicPr>
        <p:blipFill>
          <a:blip r:embed="rId2"/>
          <a:stretch>
            <a:fillRect/>
          </a:stretch>
        </p:blipFill>
        <p:spPr>
          <a:xfrm>
            <a:off x="736279" y="235692"/>
            <a:ext cx="7843643" cy="4072454"/>
          </a:xfrm>
          <a:prstGeom prst="rect">
            <a:avLst/>
          </a:prstGeom>
        </p:spPr>
      </p:pic>
      <p:pic>
        <p:nvPicPr>
          <p:cNvPr id="7" name="Picture 6">
            <a:extLst>
              <a:ext uri="{FF2B5EF4-FFF2-40B4-BE49-F238E27FC236}">
                <a16:creationId xmlns:a16="http://schemas.microsoft.com/office/drawing/2014/main" id="{2F83D5B0-00DC-8BD2-62E0-556BDAED2C4F}"/>
              </a:ext>
            </a:extLst>
          </p:cNvPr>
          <p:cNvPicPr>
            <a:picLocks noChangeAspect="1"/>
          </p:cNvPicPr>
          <p:nvPr/>
        </p:nvPicPr>
        <p:blipFill>
          <a:blip r:embed="rId3"/>
          <a:stretch>
            <a:fillRect/>
          </a:stretch>
        </p:blipFill>
        <p:spPr>
          <a:xfrm>
            <a:off x="8713132" y="2022029"/>
            <a:ext cx="2235315" cy="2286117"/>
          </a:xfrm>
          <a:prstGeom prst="rect">
            <a:avLst/>
          </a:prstGeom>
        </p:spPr>
      </p:pic>
    </p:spTree>
    <p:extLst>
      <p:ext uri="{BB962C8B-B14F-4D97-AF65-F5344CB8AC3E}">
        <p14:creationId xmlns:p14="http://schemas.microsoft.com/office/powerpoint/2010/main" val="178163323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0C2823A-1BA6-836C-7D09-9C34E0D95E1F}"/>
              </a:ext>
            </a:extLst>
          </p:cNvPr>
          <p:cNvSpPr>
            <a:spLocks noGrp="1"/>
          </p:cNvSpPr>
          <p:nvPr>
            <p:ph idx="1"/>
          </p:nvPr>
        </p:nvSpPr>
        <p:spPr>
          <a:xfrm>
            <a:off x="539236" y="3905468"/>
            <a:ext cx="10855139" cy="4195481"/>
          </a:xfrm>
        </p:spPr>
        <p:txBody>
          <a:bodyPr/>
          <a:lstStyle/>
          <a:p>
            <a:pPr marL="342900" lvl="0" indent="-342900">
              <a:lnSpc>
                <a:spcPct val="107000"/>
              </a:lnSpc>
              <a:buFont typeface="Symbol" panose="05050102010706020507" pitchFamily="18" charset="2"/>
              <a:buChar char=""/>
            </a:pPr>
            <a:r>
              <a:rPr lang="en-IN" sz="1800" dirty="0">
                <a:solidFill>
                  <a:schemeClr val="bg2">
                    <a:lumMod val="20000"/>
                    <a:lumOff val="80000"/>
                  </a:schemeClr>
                </a:solidFill>
                <a:latin typeface="Arial" panose="020B0604020202020204" pitchFamily="34" charset="0"/>
                <a:ea typeface="Calibri" panose="020F0502020204030204" pitchFamily="34" charset="0"/>
                <a:cs typeface="Times New Roman" panose="02020603050405020304" pitchFamily="18" charset="0"/>
              </a:rPr>
              <a:t>We have converted the data to 127 columns</a:t>
            </a:r>
            <a:endParaRPr lang="en-IN" sz="1800" dirty="0">
              <a:solidFill>
                <a:schemeClr val="bg2">
                  <a:lumMod val="20000"/>
                  <a:lumOff val="80000"/>
                </a:schemeClr>
              </a:solidFill>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pic>
        <p:nvPicPr>
          <p:cNvPr id="5" name="Picture 4">
            <a:extLst>
              <a:ext uri="{FF2B5EF4-FFF2-40B4-BE49-F238E27FC236}">
                <a16:creationId xmlns:a16="http://schemas.microsoft.com/office/drawing/2014/main" id="{EB992A4F-3F48-3D0C-F3B9-2FBC71CC647E}"/>
              </a:ext>
            </a:extLst>
          </p:cNvPr>
          <p:cNvPicPr>
            <a:picLocks noChangeAspect="1"/>
          </p:cNvPicPr>
          <p:nvPr/>
        </p:nvPicPr>
        <p:blipFill>
          <a:blip r:embed="rId2"/>
          <a:stretch>
            <a:fillRect/>
          </a:stretch>
        </p:blipFill>
        <p:spPr>
          <a:xfrm>
            <a:off x="987074" y="529184"/>
            <a:ext cx="6031494" cy="2991850"/>
          </a:xfrm>
          <a:prstGeom prst="rect">
            <a:avLst/>
          </a:prstGeom>
        </p:spPr>
      </p:pic>
    </p:spTree>
    <p:extLst>
      <p:ext uri="{BB962C8B-B14F-4D97-AF65-F5344CB8AC3E}">
        <p14:creationId xmlns:p14="http://schemas.microsoft.com/office/powerpoint/2010/main" val="280182053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A809618-AFE2-440E-CA61-52C241B7B867}"/>
              </a:ext>
            </a:extLst>
          </p:cNvPr>
          <p:cNvSpPr txBox="1">
            <a:spLocks/>
          </p:cNvSpPr>
          <p:nvPr/>
        </p:nvSpPr>
        <p:spPr>
          <a:xfrm>
            <a:off x="493958" y="652388"/>
            <a:ext cx="9404723" cy="1400530"/>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sz="1800" b="1" dirty="0">
                <a:effectLst/>
                <a:latin typeface="Arial Black" panose="020B0A04020102020204" pitchFamily="34" charset="0"/>
                <a:ea typeface="Calibri" panose="020F0502020204030204" pitchFamily="34" charset="0"/>
                <a:cs typeface="Times New Roman" panose="02020603050405020304" pitchFamily="18" charset="0"/>
              </a:rPr>
              <a:t>MODEL TRAINING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id="{48D65327-A6BC-B52A-4C38-AC5F74621CB2}"/>
              </a:ext>
            </a:extLst>
          </p:cNvPr>
          <p:cNvPicPr>
            <a:picLocks noChangeAspect="1"/>
          </p:cNvPicPr>
          <p:nvPr/>
        </p:nvPicPr>
        <p:blipFill>
          <a:blip r:embed="rId2"/>
          <a:stretch>
            <a:fillRect/>
          </a:stretch>
        </p:blipFill>
        <p:spPr>
          <a:xfrm>
            <a:off x="563929" y="1256800"/>
            <a:ext cx="2978303" cy="654084"/>
          </a:xfrm>
          <a:prstGeom prst="rect">
            <a:avLst/>
          </a:prstGeom>
        </p:spPr>
      </p:pic>
      <p:pic>
        <p:nvPicPr>
          <p:cNvPr id="7" name="Picture 6">
            <a:extLst>
              <a:ext uri="{FF2B5EF4-FFF2-40B4-BE49-F238E27FC236}">
                <a16:creationId xmlns:a16="http://schemas.microsoft.com/office/drawing/2014/main" id="{1BCF064F-1F03-4525-134A-C2C5397E10FE}"/>
              </a:ext>
            </a:extLst>
          </p:cNvPr>
          <p:cNvPicPr>
            <a:picLocks noChangeAspect="1"/>
          </p:cNvPicPr>
          <p:nvPr/>
        </p:nvPicPr>
        <p:blipFill>
          <a:blip r:embed="rId3"/>
          <a:stretch>
            <a:fillRect/>
          </a:stretch>
        </p:blipFill>
        <p:spPr>
          <a:xfrm>
            <a:off x="563929" y="2052918"/>
            <a:ext cx="9760452" cy="2508379"/>
          </a:xfrm>
          <a:prstGeom prst="rect">
            <a:avLst/>
          </a:prstGeom>
        </p:spPr>
      </p:pic>
    </p:spTree>
    <p:extLst>
      <p:ext uri="{BB962C8B-B14F-4D97-AF65-F5344CB8AC3E}">
        <p14:creationId xmlns:p14="http://schemas.microsoft.com/office/powerpoint/2010/main" val="26469123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B56AD4-9487-9336-72FC-7CA93072B43C}"/>
              </a:ext>
            </a:extLst>
          </p:cNvPr>
          <p:cNvSpPr>
            <a:spLocks noGrp="1"/>
          </p:cNvSpPr>
          <p:nvPr>
            <p:ph type="title"/>
          </p:nvPr>
        </p:nvSpPr>
        <p:spPr/>
        <p:txBody>
          <a:bodyPr/>
          <a:lstStyle/>
          <a:p>
            <a:r>
              <a:rPr lang="en-IN" sz="1800" b="1" dirty="0">
                <a:effectLst/>
                <a:latin typeface="Arial Black" panose="020B0A04020102020204" pitchFamily="34" charset="0"/>
                <a:ea typeface="Calibri" panose="020F0502020204030204" pitchFamily="34" charset="0"/>
                <a:cs typeface="Times New Roman" panose="02020603050405020304" pitchFamily="18" charset="0"/>
              </a:rPr>
              <a:t>ABOUT THE DATASET:</a:t>
            </a:r>
            <a:endParaRPr lang="en-IN" sz="1800" dirty="0"/>
          </a:p>
        </p:txBody>
      </p:sp>
      <p:sp>
        <p:nvSpPr>
          <p:cNvPr id="8" name="Content Placeholder 2">
            <a:extLst>
              <a:ext uri="{FF2B5EF4-FFF2-40B4-BE49-F238E27FC236}">
                <a16:creationId xmlns:a16="http://schemas.microsoft.com/office/drawing/2014/main" id="{E5D3AAC4-D930-754E-C276-6FF3AB1136CA}"/>
              </a:ext>
            </a:extLst>
          </p:cNvPr>
          <p:cNvSpPr txBox="1">
            <a:spLocks/>
          </p:cNvSpPr>
          <p:nvPr/>
        </p:nvSpPr>
        <p:spPr>
          <a:xfrm>
            <a:off x="747712" y="1081368"/>
            <a:ext cx="8946541" cy="419548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a:lstStyle>
          <a:p>
            <a:r>
              <a:rPr lang="en-IN" sz="1800" dirty="0">
                <a:solidFill>
                  <a:schemeClr val="bg2">
                    <a:lumMod val="20000"/>
                    <a:lumOff val="80000"/>
                  </a:schemeClr>
                </a:solidFill>
                <a:latin typeface="Arial" panose="020B0604020202020204" pitchFamily="34" charset="0"/>
                <a:ea typeface="Calibri" panose="020F0502020204030204" pitchFamily="34" charset="0"/>
              </a:rPr>
              <a:t>Using various methods like df.shape, </a:t>
            </a:r>
            <a:r>
              <a:rPr lang="en-IN" sz="1800" dirty="0" err="1">
                <a:solidFill>
                  <a:schemeClr val="bg2">
                    <a:lumMod val="20000"/>
                    <a:lumOff val="80000"/>
                  </a:schemeClr>
                </a:solidFill>
                <a:latin typeface="Arial" panose="020B0604020202020204" pitchFamily="34" charset="0"/>
                <a:ea typeface="Calibri" panose="020F0502020204030204" pitchFamily="34" charset="0"/>
              </a:rPr>
              <a:t>df.columns</a:t>
            </a:r>
            <a:r>
              <a:rPr lang="en-IN" sz="1800" dirty="0">
                <a:solidFill>
                  <a:schemeClr val="bg2">
                    <a:lumMod val="20000"/>
                    <a:lumOff val="80000"/>
                  </a:schemeClr>
                </a:solidFill>
                <a:latin typeface="Arial" panose="020B0604020202020204" pitchFamily="34" charset="0"/>
                <a:ea typeface="Calibri" panose="020F0502020204030204" pitchFamily="34" charset="0"/>
              </a:rPr>
              <a:t>, </a:t>
            </a:r>
            <a:r>
              <a:rPr lang="en-IN" sz="1800" dirty="0" err="1">
                <a:solidFill>
                  <a:schemeClr val="bg2">
                    <a:lumMod val="20000"/>
                    <a:lumOff val="80000"/>
                  </a:schemeClr>
                </a:solidFill>
                <a:latin typeface="Arial" panose="020B0604020202020204" pitchFamily="34" charset="0"/>
                <a:ea typeface="Calibri" panose="020F0502020204030204" pitchFamily="34" charset="0"/>
              </a:rPr>
              <a:t>df.head</a:t>
            </a:r>
            <a:r>
              <a:rPr lang="en-IN" sz="1800" dirty="0">
                <a:solidFill>
                  <a:schemeClr val="bg2">
                    <a:lumMod val="20000"/>
                    <a:lumOff val="80000"/>
                  </a:schemeClr>
                </a:solidFill>
                <a:latin typeface="Arial" panose="020B0604020202020204" pitchFamily="34" charset="0"/>
                <a:ea typeface="Calibri" panose="020F0502020204030204" pitchFamily="34" charset="0"/>
              </a:rPr>
              <a:t>(), </a:t>
            </a:r>
            <a:r>
              <a:rPr lang="en-IN" sz="1800" dirty="0" err="1">
                <a:solidFill>
                  <a:schemeClr val="bg2">
                    <a:lumMod val="20000"/>
                    <a:lumOff val="80000"/>
                  </a:schemeClr>
                </a:solidFill>
                <a:latin typeface="Arial" panose="020B0604020202020204" pitchFamily="34" charset="0"/>
                <a:ea typeface="Calibri" panose="020F0502020204030204" pitchFamily="34" charset="0"/>
              </a:rPr>
              <a:t>df.tail</a:t>
            </a:r>
            <a:r>
              <a:rPr lang="en-IN" sz="1800" dirty="0">
                <a:solidFill>
                  <a:schemeClr val="bg2">
                    <a:lumMod val="20000"/>
                    <a:lumOff val="80000"/>
                  </a:schemeClr>
                </a:solidFill>
                <a:latin typeface="Arial" panose="020B0604020202020204" pitchFamily="34" charset="0"/>
                <a:ea typeface="Calibri" panose="020F0502020204030204" pitchFamily="34" charset="0"/>
              </a:rPr>
              <a:t>() , df.info(),</a:t>
            </a:r>
            <a:r>
              <a:rPr lang="en-IN" sz="1800" dirty="0" err="1">
                <a:solidFill>
                  <a:schemeClr val="bg2">
                    <a:lumMod val="20000"/>
                    <a:lumOff val="80000"/>
                  </a:schemeClr>
                </a:solidFill>
                <a:latin typeface="Arial" panose="020B0604020202020204" pitchFamily="34" charset="0"/>
                <a:ea typeface="Calibri" panose="020F0502020204030204" pitchFamily="34" charset="0"/>
              </a:rPr>
              <a:t>df.nuinque</a:t>
            </a:r>
            <a:r>
              <a:rPr lang="en-IN" sz="1800" dirty="0">
                <a:solidFill>
                  <a:schemeClr val="bg2">
                    <a:lumMod val="20000"/>
                    <a:lumOff val="80000"/>
                  </a:schemeClr>
                </a:solidFill>
                <a:latin typeface="Arial" panose="020B0604020202020204" pitchFamily="34" charset="0"/>
                <a:ea typeface="Calibri" panose="020F0502020204030204" pitchFamily="34" charset="0"/>
              </a:rPr>
              <a:t> to get some idea about the data we are handling</a:t>
            </a:r>
          </a:p>
          <a:p>
            <a:endParaRPr lang="en-IN" sz="1800" dirty="0">
              <a:solidFill>
                <a:schemeClr val="bg2">
                  <a:lumMod val="20000"/>
                  <a:lumOff val="80000"/>
                </a:schemeClr>
              </a:solidFill>
              <a:latin typeface="Arial" panose="020B0604020202020204" pitchFamily="34" charset="0"/>
              <a:ea typeface="Calibri" panose="020F0502020204030204" pitchFamily="34" charset="0"/>
            </a:endParaRPr>
          </a:p>
        </p:txBody>
      </p:sp>
      <p:pic>
        <p:nvPicPr>
          <p:cNvPr id="9" name="Picture 8">
            <a:extLst>
              <a:ext uri="{FF2B5EF4-FFF2-40B4-BE49-F238E27FC236}">
                <a16:creationId xmlns:a16="http://schemas.microsoft.com/office/drawing/2014/main" id="{FDD6E5F2-4AFE-628E-6EB1-D59A3DB59564}"/>
              </a:ext>
            </a:extLst>
          </p:cNvPr>
          <p:cNvPicPr>
            <a:picLocks noChangeAspect="1"/>
          </p:cNvPicPr>
          <p:nvPr/>
        </p:nvPicPr>
        <p:blipFill>
          <a:blip r:embed="rId2"/>
          <a:stretch>
            <a:fillRect/>
          </a:stretch>
        </p:blipFill>
        <p:spPr>
          <a:xfrm>
            <a:off x="747712" y="1975072"/>
            <a:ext cx="5603379" cy="3501447"/>
          </a:xfrm>
          <a:prstGeom prst="rect">
            <a:avLst/>
          </a:prstGeom>
        </p:spPr>
      </p:pic>
      <p:pic>
        <p:nvPicPr>
          <p:cNvPr id="11" name="Picture 10">
            <a:extLst>
              <a:ext uri="{FF2B5EF4-FFF2-40B4-BE49-F238E27FC236}">
                <a16:creationId xmlns:a16="http://schemas.microsoft.com/office/drawing/2014/main" id="{C22506FD-8A2D-8582-FFE0-3487CF91775E}"/>
              </a:ext>
            </a:extLst>
          </p:cNvPr>
          <p:cNvPicPr>
            <a:picLocks noChangeAspect="1"/>
          </p:cNvPicPr>
          <p:nvPr/>
        </p:nvPicPr>
        <p:blipFill>
          <a:blip r:embed="rId3"/>
          <a:stretch>
            <a:fillRect/>
          </a:stretch>
        </p:blipFill>
        <p:spPr>
          <a:xfrm>
            <a:off x="7398375" y="1975072"/>
            <a:ext cx="2107822" cy="3600393"/>
          </a:xfrm>
          <a:prstGeom prst="rect">
            <a:avLst/>
          </a:prstGeom>
        </p:spPr>
      </p:pic>
    </p:spTree>
    <p:extLst>
      <p:ext uri="{BB962C8B-B14F-4D97-AF65-F5344CB8AC3E}">
        <p14:creationId xmlns:p14="http://schemas.microsoft.com/office/powerpoint/2010/main" val="330769028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A809618-AFE2-440E-CA61-52C241B7B867}"/>
              </a:ext>
            </a:extLst>
          </p:cNvPr>
          <p:cNvSpPr txBox="1">
            <a:spLocks/>
          </p:cNvSpPr>
          <p:nvPr/>
        </p:nvSpPr>
        <p:spPr>
          <a:xfrm>
            <a:off x="493958" y="652388"/>
            <a:ext cx="9404723" cy="1400530"/>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sz="1800" b="1" dirty="0">
                <a:effectLst/>
                <a:latin typeface="Arial Black" panose="020B0A04020102020204" pitchFamily="34" charset="0"/>
                <a:ea typeface="Calibri" panose="020F0502020204030204" pitchFamily="34" charset="0"/>
                <a:cs typeface="Times New Roman" panose="02020603050405020304" pitchFamily="18" charset="0"/>
              </a:rPr>
              <a:t>MODEL TRAINING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3" name="Picture 2">
            <a:extLst>
              <a:ext uri="{FF2B5EF4-FFF2-40B4-BE49-F238E27FC236}">
                <a16:creationId xmlns:a16="http://schemas.microsoft.com/office/drawing/2014/main" id="{1139F115-0A28-EAFE-EE92-2CA9528A4E40}"/>
              </a:ext>
            </a:extLst>
          </p:cNvPr>
          <p:cNvPicPr>
            <a:picLocks noChangeAspect="1"/>
          </p:cNvPicPr>
          <p:nvPr/>
        </p:nvPicPr>
        <p:blipFill>
          <a:blip r:embed="rId2"/>
          <a:stretch>
            <a:fillRect/>
          </a:stretch>
        </p:blipFill>
        <p:spPr>
          <a:xfrm>
            <a:off x="748380" y="1116281"/>
            <a:ext cx="7065583" cy="5350419"/>
          </a:xfrm>
          <a:prstGeom prst="rect">
            <a:avLst/>
          </a:prstGeom>
        </p:spPr>
      </p:pic>
    </p:spTree>
    <p:extLst>
      <p:ext uri="{BB962C8B-B14F-4D97-AF65-F5344CB8AC3E}">
        <p14:creationId xmlns:p14="http://schemas.microsoft.com/office/powerpoint/2010/main" val="170603540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A809618-AFE2-440E-CA61-52C241B7B867}"/>
              </a:ext>
            </a:extLst>
          </p:cNvPr>
          <p:cNvSpPr txBox="1">
            <a:spLocks/>
          </p:cNvSpPr>
          <p:nvPr/>
        </p:nvSpPr>
        <p:spPr>
          <a:xfrm>
            <a:off x="493958" y="652388"/>
            <a:ext cx="9404723" cy="1400530"/>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sz="1800" b="1" dirty="0">
                <a:effectLst/>
                <a:latin typeface="Arial Black" panose="020B0A04020102020204" pitchFamily="34" charset="0"/>
                <a:ea typeface="Calibri" panose="020F0502020204030204" pitchFamily="34" charset="0"/>
                <a:cs typeface="Times New Roman" panose="02020603050405020304" pitchFamily="18" charset="0"/>
              </a:rPr>
              <a:t>MODEL TRAINING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id="{A7BD49C1-68FB-A746-3B52-254C14BCA234}"/>
              </a:ext>
            </a:extLst>
          </p:cNvPr>
          <p:cNvPicPr>
            <a:picLocks noChangeAspect="1"/>
          </p:cNvPicPr>
          <p:nvPr/>
        </p:nvPicPr>
        <p:blipFill>
          <a:blip r:embed="rId2"/>
          <a:stretch>
            <a:fillRect/>
          </a:stretch>
        </p:blipFill>
        <p:spPr>
          <a:xfrm>
            <a:off x="580433" y="1154791"/>
            <a:ext cx="8572941" cy="4845299"/>
          </a:xfrm>
          <a:prstGeom prst="rect">
            <a:avLst/>
          </a:prstGeom>
        </p:spPr>
      </p:pic>
      <p:sp>
        <p:nvSpPr>
          <p:cNvPr id="2" name="TextBox 1">
            <a:extLst>
              <a:ext uri="{FF2B5EF4-FFF2-40B4-BE49-F238E27FC236}">
                <a16:creationId xmlns:a16="http://schemas.microsoft.com/office/drawing/2014/main" id="{CDAE0891-9FA2-70D5-CFCE-40AD60A1EE4E}"/>
              </a:ext>
            </a:extLst>
          </p:cNvPr>
          <p:cNvSpPr txBox="1"/>
          <p:nvPr/>
        </p:nvSpPr>
        <p:spPr>
          <a:xfrm>
            <a:off x="493958" y="6133161"/>
            <a:ext cx="8461169" cy="369332"/>
          </a:xfrm>
          <a:prstGeom prst="rect">
            <a:avLst/>
          </a:prstGeom>
          <a:noFill/>
        </p:spPr>
        <p:txBody>
          <a:bodyPr wrap="square" rtlCol="0">
            <a:spAutoFit/>
          </a:bodyPr>
          <a:lstStyle/>
          <a:p>
            <a:r>
              <a:rPr lang="en-IN" b="1" dirty="0"/>
              <a:t>RIDGE REGRESSION PERFORMED BEST COMPARED TO ALL</a:t>
            </a:r>
          </a:p>
        </p:txBody>
      </p:sp>
    </p:spTree>
    <p:extLst>
      <p:ext uri="{BB962C8B-B14F-4D97-AF65-F5344CB8AC3E}">
        <p14:creationId xmlns:p14="http://schemas.microsoft.com/office/powerpoint/2010/main" val="114973890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A809618-AFE2-440E-CA61-52C241B7B867}"/>
              </a:ext>
            </a:extLst>
          </p:cNvPr>
          <p:cNvSpPr txBox="1">
            <a:spLocks/>
          </p:cNvSpPr>
          <p:nvPr/>
        </p:nvSpPr>
        <p:spPr>
          <a:xfrm>
            <a:off x="493958" y="652388"/>
            <a:ext cx="9404723" cy="1400530"/>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sz="1800" b="1" dirty="0">
                <a:latin typeface="Arial Black" panose="020B0A04020102020204" pitchFamily="34" charset="0"/>
                <a:ea typeface="Calibri" panose="020F0502020204030204" pitchFamily="34" charset="0"/>
                <a:cs typeface="Times New Roman" panose="02020603050405020304" pitchFamily="18" charset="0"/>
              </a:rPr>
              <a:t>HYPERPARAMETER TUNING</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3" name="Picture 2">
            <a:extLst>
              <a:ext uri="{FF2B5EF4-FFF2-40B4-BE49-F238E27FC236}">
                <a16:creationId xmlns:a16="http://schemas.microsoft.com/office/drawing/2014/main" id="{49902CFA-7331-4E76-57F5-4D4DC7E1A09C}"/>
              </a:ext>
            </a:extLst>
          </p:cNvPr>
          <p:cNvPicPr>
            <a:picLocks noChangeAspect="1"/>
          </p:cNvPicPr>
          <p:nvPr/>
        </p:nvPicPr>
        <p:blipFill>
          <a:blip r:embed="rId2"/>
          <a:stretch>
            <a:fillRect/>
          </a:stretch>
        </p:blipFill>
        <p:spPr>
          <a:xfrm>
            <a:off x="536176" y="1998445"/>
            <a:ext cx="9112718" cy="4464279"/>
          </a:xfrm>
          <a:prstGeom prst="rect">
            <a:avLst/>
          </a:prstGeom>
        </p:spPr>
      </p:pic>
      <p:sp>
        <p:nvSpPr>
          <p:cNvPr id="5" name="TextBox 4">
            <a:extLst>
              <a:ext uri="{FF2B5EF4-FFF2-40B4-BE49-F238E27FC236}">
                <a16:creationId xmlns:a16="http://schemas.microsoft.com/office/drawing/2014/main" id="{2E601395-2F73-C856-BB23-8C55A19AA89D}"/>
              </a:ext>
            </a:extLst>
          </p:cNvPr>
          <p:cNvSpPr txBox="1"/>
          <p:nvPr/>
        </p:nvSpPr>
        <p:spPr>
          <a:xfrm>
            <a:off x="493958" y="1144891"/>
            <a:ext cx="5723907" cy="646331"/>
          </a:xfrm>
          <a:prstGeom prst="rect">
            <a:avLst/>
          </a:prstGeom>
          <a:noFill/>
        </p:spPr>
        <p:txBody>
          <a:bodyPr wrap="square" rtlCol="0">
            <a:spAutoFit/>
          </a:bodyPr>
          <a:lstStyle/>
          <a:p>
            <a:r>
              <a:rPr lang="en-IN" b="1" dirty="0"/>
              <a:t>USING GRID SEARCH CV TUNING RIDGE REGRESSION MODEL</a:t>
            </a:r>
          </a:p>
        </p:txBody>
      </p:sp>
    </p:spTree>
    <p:extLst>
      <p:ext uri="{BB962C8B-B14F-4D97-AF65-F5344CB8AC3E}">
        <p14:creationId xmlns:p14="http://schemas.microsoft.com/office/powerpoint/2010/main" val="46461768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A809618-AFE2-440E-CA61-52C241B7B867}"/>
              </a:ext>
            </a:extLst>
          </p:cNvPr>
          <p:cNvSpPr txBox="1">
            <a:spLocks/>
          </p:cNvSpPr>
          <p:nvPr/>
        </p:nvSpPr>
        <p:spPr>
          <a:xfrm>
            <a:off x="493958" y="652388"/>
            <a:ext cx="9404723" cy="1400530"/>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sz="1800" b="1" dirty="0">
                <a:latin typeface="Arial Black" panose="020B0A04020102020204" pitchFamily="34" charset="0"/>
                <a:ea typeface="Calibri" panose="020F0502020204030204" pitchFamily="34" charset="0"/>
                <a:cs typeface="Times New Roman" panose="02020603050405020304" pitchFamily="18" charset="0"/>
              </a:rPr>
              <a:t>HYPERPARAMETER TUNING</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id="{B8870CED-90F6-B37B-EF76-FDADBBC7FFE5}"/>
              </a:ext>
            </a:extLst>
          </p:cNvPr>
          <p:cNvPicPr>
            <a:picLocks noChangeAspect="1"/>
          </p:cNvPicPr>
          <p:nvPr/>
        </p:nvPicPr>
        <p:blipFill>
          <a:blip r:embed="rId2"/>
          <a:stretch>
            <a:fillRect/>
          </a:stretch>
        </p:blipFill>
        <p:spPr>
          <a:xfrm>
            <a:off x="493958" y="1524027"/>
            <a:ext cx="9588993" cy="3714941"/>
          </a:xfrm>
          <a:prstGeom prst="rect">
            <a:avLst/>
          </a:prstGeom>
        </p:spPr>
      </p:pic>
    </p:spTree>
    <p:extLst>
      <p:ext uri="{BB962C8B-B14F-4D97-AF65-F5344CB8AC3E}">
        <p14:creationId xmlns:p14="http://schemas.microsoft.com/office/powerpoint/2010/main" val="275780505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A809618-AFE2-440E-CA61-52C241B7B867}"/>
              </a:ext>
            </a:extLst>
          </p:cNvPr>
          <p:cNvSpPr txBox="1">
            <a:spLocks/>
          </p:cNvSpPr>
          <p:nvPr/>
        </p:nvSpPr>
        <p:spPr>
          <a:xfrm>
            <a:off x="493958" y="652388"/>
            <a:ext cx="9404723" cy="1400530"/>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sz="1800" b="1" dirty="0">
                <a:effectLst/>
                <a:latin typeface="Arial Black" panose="020B0A04020102020204" pitchFamily="34" charset="0"/>
                <a:ea typeface="Calibri" panose="020F0502020204030204" pitchFamily="34" charset="0"/>
                <a:cs typeface="Times New Roman" panose="02020603050405020304" pitchFamily="18" charset="0"/>
              </a:rPr>
              <a:t>SAVING THE MODEL</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7" name="Picture 6">
            <a:extLst>
              <a:ext uri="{FF2B5EF4-FFF2-40B4-BE49-F238E27FC236}">
                <a16:creationId xmlns:a16="http://schemas.microsoft.com/office/drawing/2014/main" id="{019AFFF0-EA1C-7CF0-188A-480BC8D63905}"/>
              </a:ext>
            </a:extLst>
          </p:cNvPr>
          <p:cNvPicPr>
            <a:picLocks noChangeAspect="1"/>
          </p:cNvPicPr>
          <p:nvPr/>
        </p:nvPicPr>
        <p:blipFill>
          <a:blip r:embed="rId2"/>
          <a:stretch>
            <a:fillRect/>
          </a:stretch>
        </p:blipFill>
        <p:spPr>
          <a:xfrm>
            <a:off x="493958" y="1188837"/>
            <a:ext cx="8953960" cy="2152761"/>
          </a:xfrm>
          <a:prstGeom prst="rect">
            <a:avLst/>
          </a:prstGeom>
        </p:spPr>
      </p:pic>
    </p:spTree>
    <p:extLst>
      <p:ext uri="{BB962C8B-B14F-4D97-AF65-F5344CB8AC3E}">
        <p14:creationId xmlns:p14="http://schemas.microsoft.com/office/powerpoint/2010/main" val="244656941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A809618-AFE2-440E-CA61-52C241B7B867}"/>
              </a:ext>
            </a:extLst>
          </p:cNvPr>
          <p:cNvSpPr txBox="1">
            <a:spLocks/>
          </p:cNvSpPr>
          <p:nvPr/>
        </p:nvSpPr>
        <p:spPr>
          <a:xfrm>
            <a:off x="493958" y="652388"/>
            <a:ext cx="9404723" cy="1400530"/>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sz="1800" b="1" dirty="0">
                <a:latin typeface="Arial Black" panose="020B0A04020102020204" pitchFamily="34" charset="0"/>
                <a:ea typeface="Calibri" panose="020F0502020204030204" pitchFamily="34" charset="0"/>
                <a:cs typeface="Times New Roman" panose="02020603050405020304" pitchFamily="18" charset="0"/>
              </a:rPr>
              <a:t>PREDICTING THE HOUSE PRICE WITH TEST DATA SET</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Title 1">
            <a:extLst>
              <a:ext uri="{FF2B5EF4-FFF2-40B4-BE49-F238E27FC236}">
                <a16:creationId xmlns:a16="http://schemas.microsoft.com/office/drawing/2014/main" id="{C157CB68-7DDE-757D-9A83-2A9CAFD65D31}"/>
              </a:ext>
            </a:extLst>
          </p:cNvPr>
          <p:cNvSpPr txBox="1">
            <a:spLocks/>
          </p:cNvSpPr>
          <p:nvPr/>
        </p:nvSpPr>
        <p:spPr>
          <a:xfrm>
            <a:off x="493958" y="918739"/>
            <a:ext cx="9404723" cy="1400530"/>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nSpc>
                <a:spcPct val="107000"/>
              </a:lnSpc>
              <a:spcAft>
                <a:spcPts val="800"/>
              </a:spcAft>
            </a:pPr>
            <a:r>
              <a:rPr lang="en-IN" sz="1800" dirty="0">
                <a:solidFill>
                  <a:srgbClr val="111111"/>
                </a:solidFill>
                <a:effectLst/>
                <a:latin typeface="Arial" panose="020B0604020202020204" pitchFamily="34" charset="0"/>
                <a:ea typeface="Calibri" panose="020F0502020204030204" pitchFamily="34" charset="0"/>
                <a:cs typeface="Times New Roman" panose="02020603050405020304" pitchFamily="18" charset="0"/>
              </a:rPr>
              <a:t>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b="1" dirty="0">
                <a:effectLst/>
                <a:latin typeface="Arial Black" panose="020B0A04020102020204" pitchFamily="34" charset="0"/>
                <a:ea typeface="Calibri" panose="020F0502020204030204" pitchFamily="34" charset="0"/>
                <a:cs typeface="Times New Roman" panose="02020603050405020304" pitchFamily="18" charset="0"/>
              </a:rPr>
              <a:t>APPLYING ALL THE PREPROCESSING TECHNIQUES WE USED ON EARLIER DATA SET IN TEST DATA SET.</a:t>
            </a:r>
          </a:p>
        </p:txBody>
      </p:sp>
      <p:pic>
        <p:nvPicPr>
          <p:cNvPr id="3" name="Picture 2">
            <a:extLst>
              <a:ext uri="{FF2B5EF4-FFF2-40B4-BE49-F238E27FC236}">
                <a16:creationId xmlns:a16="http://schemas.microsoft.com/office/drawing/2014/main" id="{6DCFC087-DEFF-B02E-E5A5-52DDB906142E}"/>
              </a:ext>
            </a:extLst>
          </p:cNvPr>
          <p:cNvPicPr>
            <a:picLocks noChangeAspect="1"/>
          </p:cNvPicPr>
          <p:nvPr/>
        </p:nvPicPr>
        <p:blipFill>
          <a:blip r:embed="rId2"/>
          <a:stretch>
            <a:fillRect/>
          </a:stretch>
        </p:blipFill>
        <p:spPr>
          <a:xfrm>
            <a:off x="493958" y="2642362"/>
            <a:ext cx="5191482" cy="2449701"/>
          </a:xfrm>
          <a:prstGeom prst="rect">
            <a:avLst/>
          </a:prstGeom>
        </p:spPr>
      </p:pic>
      <p:pic>
        <p:nvPicPr>
          <p:cNvPr id="8" name="Picture 7">
            <a:extLst>
              <a:ext uri="{FF2B5EF4-FFF2-40B4-BE49-F238E27FC236}">
                <a16:creationId xmlns:a16="http://schemas.microsoft.com/office/drawing/2014/main" id="{B829FC8C-3677-4B0B-1DD9-CEEC50C0C503}"/>
              </a:ext>
            </a:extLst>
          </p:cNvPr>
          <p:cNvPicPr>
            <a:picLocks noChangeAspect="1"/>
          </p:cNvPicPr>
          <p:nvPr/>
        </p:nvPicPr>
        <p:blipFill rotWithShape="1">
          <a:blip r:embed="rId3"/>
          <a:srcRect l="-640" t="-8855" r="640" b="8855"/>
          <a:stretch/>
        </p:blipFill>
        <p:spPr>
          <a:xfrm>
            <a:off x="7145858" y="2319269"/>
            <a:ext cx="1855638" cy="3648595"/>
          </a:xfrm>
          <a:prstGeom prst="rect">
            <a:avLst/>
          </a:prstGeom>
        </p:spPr>
      </p:pic>
      <p:sp>
        <p:nvSpPr>
          <p:cNvPr id="9" name="TextBox 8">
            <a:extLst>
              <a:ext uri="{FF2B5EF4-FFF2-40B4-BE49-F238E27FC236}">
                <a16:creationId xmlns:a16="http://schemas.microsoft.com/office/drawing/2014/main" id="{2D3F5761-7217-1977-2018-0F42357FC47F}"/>
              </a:ext>
            </a:extLst>
          </p:cNvPr>
          <p:cNvSpPr txBox="1"/>
          <p:nvPr/>
        </p:nvSpPr>
        <p:spPr>
          <a:xfrm>
            <a:off x="493958" y="2111484"/>
            <a:ext cx="4296027" cy="369332"/>
          </a:xfrm>
          <a:prstGeom prst="rect">
            <a:avLst/>
          </a:prstGeom>
          <a:noFill/>
        </p:spPr>
        <p:txBody>
          <a:bodyPr wrap="square" rtlCol="0">
            <a:spAutoFit/>
          </a:bodyPr>
          <a:lstStyle/>
          <a:p>
            <a:r>
              <a:rPr lang="en-IN" b="1" dirty="0"/>
              <a:t>HANDLING NULL VALUES</a:t>
            </a:r>
          </a:p>
        </p:txBody>
      </p:sp>
    </p:spTree>
    <p:extLst>
      <p:ext uri="{BB962C8B-B14F-4D97-AF65-F5344CB8AC3E}">
        <p14:creationId xmlns:p14="http://schemas.microsoft.com/office/powerpoint/2010/main" val="171519424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A809618-AFE2-440E-CA61-52C241B7B867}"/>
              </a:ext>
            </a:extLst>
          </p:cNvPr>
          <p:cNvSpPr txBox="1">
            <a:spLocks/>
          </p:cNvSpPr>
          <p:nvPr/>
        </p:nvSpPr>
        <p:spPr>
          <a:xfrm>
            <a:off x="465402" y="-191603"/>
            <a:ext cx="9404723" cy="1400530"/>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nSpc>
                <a:spcPct val="107000"/>
              </a:lnSpc>
              <a:spcAft>
                <a:spcPts val="800"/>
              </a:spcAft>
            </a:pPr>
            <a:r>
              <a:rPr lang="en-IN" sz="1800" dirty="0">
                <a:solidFill>
                  <a:srgbClr val="111111"/>
                </a:solidFill>
                <a:effectLst/>
                <a:latin typeface="Arial" panose="020B0604020202020204" pitchFamily="34" charset="0"/>
                <a:ea typeface="Calibri" panose="020F0502020204030204" pitchFamily="34" charset="0"/>
                <a:cs typeface="Times New Roman" panose="02020603050405020304" pitchFamily="18" charset="0"/>
              </a:rPr>
              <a:t>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b="1" dirty="0">
                <a:effectLst/>
                <a:latin typeface="Arial Black" panose="020B0A04020102020204" pitchFamily="34" charset="0"/>
                <a:ea typeface="Calibri" panose="020F0502020204030204" pitchFamily="34" charset="0"/>
                <a:cs typeface="Times New Roman" panose="02020603050405020304" pitchFamily="18" charset="0"/>
              </a:rPr>
              <a:t>APPLYING ALL THE PREPROCESSING TECHNIQUES WE USED ON EARLIER DATA SET IN TEST DATA SET</a:t>
            </a:r>
          </a:p>
        </p:txBody>
      </p:sp>
      <p:pic>
        <p:nvPicPr>
          <p:cNvPr id="3" name="Picture 2">
            <a:extLst>
              <a:ext uri="{FF2B5EF4-FFF2-40B4-BE49-F238E27FC236}">
                <a16:creationId xmlns:a16="http://schemas.microsoft.com/office/drawing/2014/main" id="{7FE02C94-AC42-889A-A030-23462B298EEB}"/>
              </a:ext>
            </a:extLst>
          </p:cNvPr>
          <p:cNvPicPr>
            <a:picLocks noChangeAspect="1"/>
          </p:cNvPicPr>
          <p:nvPr/>
        </p:nvPicPr>
        <p:blipFill>
          <a:blip r:embed="rId2"/>
          <a:stretch>
            <a:fillRect/>
          </a:stretch>
        </p:blipFill>
        <p:spPr>
          <a:xfrm>
            <a:off x="794373" y="1463563"/>
            <a:ext cx="7836303" cy="5188217"/>
          </a:xfrm>
          <a:prstGeom prst="rect">
            <a:avLst/>
          </a:prstGeom>
        </p:spPr>
      </p:pic>
      <p:sp>
        <p:nvSpPr>
          <p:cNvPr id="6" name="TextBox 5">
            <a:extLst>
              <a:ext uri="{FF2B5EF4-FFF2-40B4-BE49-F238E27FC236}">
                <a16:creationId xmlns:a16="http://schemas.microsoft.com/office/drawing/2014/main" id="{D8C110AE-BBF4-5992-FF24-C9CE224FF822}"/>
              </a:ext>
            </a:extLst>
          </p:cNvPr>
          <p:cNvSpPr txBox="1"/>
          <p:nvPr/>
        </p:nvSpPr>
        <p:spPr>
          <a:xfrm>
            <a:off x="491417" y="878119"/>
            <a:ext cx="4296027" cy="369332"/>
          </a:xfrm>
          <a:prstGeom prst="rect">
            <a:avLst/>
          </a:prstGeom>
          <a:noFill/>
        </p:spPr>
        <p:txBody>
          <a:bodyPr wrap="square" rtlCol="0">
            <a:spAutoFit/>
          </a:bodyPr>
          <a:lstStyle/>
          <a:p>
            <a:r>
              <a:rPr lang="en-IN" b="1" dirty="0"/>
              <a:t>ENCODING</a:t>
            </a:r>
          </a:p>
        </p:txBody>
      </p:sp>
    </p:spTree>
    <p:extLst>
      <p:ext uri="{BB962C8B-B14F-4D97-AF65-F5344CB8AC3E}">
        <p14:creationId xmlns:p14="http://schemas.microsoft.com/office/powerpoint/2010/main" val="292713267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A809618-AFE2-440E-CA61-52C241B7B867}"/>
              </a:ext>
            </a:extLst>
          </p:cNvPr>
          <p:cNvSpPr txBox="1">
            <a:spLocks/>
          </p:cNvSpPr>
          <p:nvPr/>
        </p:nvSpPr>
        <p:spPr>
          <a:xfrm>
            <a:off x="465402" y="-191603"/>
            <a:ext cx="9404723" cy="1400530"/>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nSpc>
                <a:spcPct val="107000"/>
              </a:lnSpc>
              <a:spcAft>
                <a:spcPts val="800"/>
              </a:spcAft>
            </a:pPr>
            <a:r>
              <a:rPr lang="en-IN" sz="1800" dirty="0">
                <a:solidFill>
                  <a:srgbClr val="111111"/>
                </a:solidFill>
                <a:effectLst/>
                <a:latin typeface="Arial" panose="020B0604020202020204" pitchFamily="34" charset="0"/>
                <a:ea typeface="Calibri" panose="020F0502020204030204" pitchFamily="34" charset="0"/>
                <a:cs typeface="Times New Roman" panose="02020603050405020304" pitchFamily="18" charset="0"/>
              </a:rPr>
              <a:t>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b="1" dirty="0">
                <a:effectLst/>
                <a:latin typeface="Arial Black" panose="020B0A04020102020204" pitchFamily="34" charset="0"/>
                <a:ea typeface="Calibri" panose="020F0502020204030204" pitchFamily="34" charset="0"/>
                <a:cs typeface="Times New Roman" panose="02020603050405020304" pitchFamily="18" charset="0"/>
              </a:rPr>
              <a:t>APPLYING ALL THE PREPROCESSING TECHNIQUES WE USED ON EARLIER DATA SET IN TEST DATA SET</a:t>
            </a:r>
          </a:p>
        </p:txBody>
      </p:sp>
      <p:sp>
        <p:nvSpPr>
          <p:cNvPr id="6" name="TextBox 5">
            <a:extLst>
              <a:ext uri="{FF2B5EF4-FFF2-40B4-BE49-F238E27FC236}">
                <a16:creationId xmlns:a16="http://schemas.microsoft.com/office/drawing/2014/main" id="{D8C110AE-BBF4-5992-FF24-C9CE224FF822}"/>
              </a:ext>
            </a:extLst>
          </p:cNvPr>
          <p:cNvSpPr txBox="1"/>
          <p:nvPr/>
        </p:nvSpPr>
        <p:spPr>
          <a:xfrm>
            <a:off x="491417" y="878119"/>
            <a:ext cx="4296027" cy="369332"/>
          </a:xfrm>
          <a:prstGeom prst="rect">
            <a:avLst/>
          </a:prstGeom>
          <a:noFill/>
        </p:spPr>
        <p:txBody>
          <a:bodyPr wrap="square" rtlCol="0">
            <a:spAutoFit/>
          </a:bodyPr>
          <a:lstStyle/>
          <a:p>
            <a:r>
              <a:rPr lang="en-IN" b="1" dirty="0"/>
              <a:t>SKEWNESS REMOVAL</a:t>
            </a:r>
          </a:p>
        </p:txBody>
      </p:sp>
      <p:pic>
        <p:nvPicPr>
          <p:cNvPr id="5" name="Picture 4">
            <a:extLst>
              <a:ext uri="{FF2B5EF4-FFF2-40B4-BE49-F238E27FC236}">
                <a16:creationId xmlns:a16="http://schemas.microsoft.com/office/drawing/2014/main" id="{A2E74D80-6BEF-DBDB-679C-97B71A7FD949}"/>
              </a:ext>
            </a:extLst>
          </p:cNvPr>
          <p:cNvPicPr>
            <a:picLocks noChangeAspect="1"/>
          </p:cNvPicPr>
          <p:nvPr/>
        </p:nvPicPr>
        <p:blipFill>
          <a:blip r:embed="rId2"/>
          <a:stretch>
            <a:fillRect/>
          </a:stretch>
        </p:blipFill>
        <p:spPr>
          <a:xfrm>
            <a:off x="553796" y="1473351"/>
            <a:ext cx="4635738" cy="3721291"/>
          </a:xfrm>
          <a:prstGeom prst="rect">
            <a:avLst/>
          </a:prstGeom>
        </p:spPr>
      </p:pic>
    </p:spTree>
    <p:extLst>
      <p:ext uri="{BB962C8B-B14F-4D97-AF65-F5344CB8AC3E}">
        <p14:creationId xmlns:p14="http://schemas.microsoft.com/office/powerpoint/2010/main" val="161386633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A809618-AFE2-440E-CA61-52C241B7B867}"/>
              </a:ext>
            </a:extLst>
          </p:cNvPr>
          <p:cNvSpPr txBox="1">
            <a:spLocks/>
          </p:cNvSpPr>
          <p:nvPr/>
        </p:nvSpPr>
        <p:spPr>
          <a:xfrm>
            <a:off x="465402" y="-191603"/>
            <a:ext cx="9404723" cy="1400530"/>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nSpc>
                <a:spcPct val="107000"/>
              </a:lnSpc>
              <a:spcAft>
                <a:spcPts val="800"/>
              </a:spcAft>
            </a:pPr>
            <a:r>
              <a:rPr lang="en-IN" sz="1800" dirty="0">
                <a:solidFill>
                  <a:srgbClr val="111111"/>
                </a:solidFill>
                <a:effectLst/>
                <a:latin typeface="Arial" panose="020B0604020202020204" pitchFamily="34" charset="0"/>
                <a:ea typeface="Calibri" panose="020F0502020204030204" pitchFamily="34" charset="0"/>
                <a:cs typeface="Times New Roman" panose="02020603050405020304" pitchFamily="18" charset="0"/>
              </a:rPr>
              <a:t>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b="1" dirty="0">
                <a:effectLst/>
                <a:latin typeface="Arial Black" panose="020B0A04020102020204" pitchFamily="34" charset="0"/>
                <a:ea typeface="Calibri" panose="020F0502020204030204" pitchFamily="34" charset="0"/>
                <a:cs typeface="Times New Roman" panose="02020603050405020304" pitchFamily="18" charset="0"/>
              </a:rPr>
              <a:t>APPLYING ALL THE PREPROCESSING TECHNIQUES WE USED ON EARLIER DATA SET IN TEST DATA SET</a:t>
            </a:r>
          </a:p>
        </p:txBody>
      </p:sp>
      <p:sp>
        <p:nvSpPr>
          <p:cNvPr id="6" name="TextBox 5">
            <a:extLst>
              <a:ext uri="{FF2B5EF4-FFF2-40B4-BE49-F238E27FC236}">
                <a16:creationId xmlns:a16="http://schemas.microsoft.com/office/drawing/2014/main" id="{D8C110AE-BBF4-5992-FF24-C9CE224FF822}"/>
              </a:ext>
            </a:extLst>
          </p:cNvPr>
          <p:cNvSpPr txBox="1"/>
          <p:nvPr/>
        </p:nvSpPr>
        <p:spPr>
          <a:xfrm>
            <a:off x="491417" y="878119"/>
            <a:ext cx="4296027" cy="369332"/>
          </a:xfrm>
          <a:prstGeom prst="rect">
            <a:avLst/>
          </a:prstGeom>
          <a:noFill/>
        </p:spPr>
        <p:txBody>
          <a:bodyPr wrap="square" rtlCol="0">
            <a:spAutoFit/>
          </a:bodyPr>
          <a:lstStyle/>
          <a:p>
            <a:r>
              <a:rPr lang="en-IN" b="1" dirty="0"/>
              <a:t>OUTLIERS REMOVAL</a:t>
            </a:r>
          </a:p>
        </p:txBody>
      </p:sp>
      <p:pic>
        <p:nvPicPr>
          <p:cNvPr id="3" name="Picture 2">
            <a:extLst>
              <a:ext uri="{FF2B5EF4-FFF2-40B4-BE49-F238E27FC236}">
                <a16:creationId xmlns:a16="http://schemas.microsoft.com/office/drawing/2014/main" id="{B72465BB-1893-230E-3692-FC2711A1CF20}"/>
              </a:ext>
            </a:extLst>
          </p:cNvPr>
          <p:cNvPicPr>
            <a:picLocks noChangeAspect="1"/>
          </p:cNvPicPr>
          <p:nvPr/>
        </p:nvPicPr>
        <p:blipFill>
          <a:blip r:embed="rId2"/>
          <a:stretch>
            <a:fillRect/>
          </a:stretch>
        </p:blipFill>
        <p:spPr>
          <a:xfrm>
            <a:off x="604265" y="1399062"/>
            <a:ext cx="7017111" cy="4819898"/>
          </a:xfrm>
          <a:prstGeom prst="rect">
            <a:avLst/>
          </a:prstGeom>
        </p:spPr>
      </p:pic>
    </p:spTree>
    <p:extLst>
      <p:ext uri="{BB962C8B-B14F-4D97-AF65-F5344CB8AC3E}">
        <p14:creationId xmlns:p14="http://schemas.microsoft.com/office/powerpoint/2010/main" val="19342427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A809618-AFE2-440E-CA61-52C241B7B867}"/>
              </a:ext>
            </a:extLst>
          </p:cNvPr>
          <p:cNvSpPr txBox="1">
            <a:spLocks/>
          </p:cNvSpPr>
          <p:nvPr/>
        </p:nvSpPr>
        <p:spPr>
          <a:xfrm>
            <a:off x="465402" y="-191603"/>
            <a:ext cx="9404723" cy="1400530"/>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nSpc>
                <a:spcPct val="107000"/>
              </a:lnSpc>
              <a:spcAft>
                <a:spcPts val="800"/>
              </a:spcAft>
            </a:pPr>
            <a:r>
              <a:rPr lang="en-IN" sz="1800" dirty="0">
                <a:solidFill>
                  <a:srgbClr val="111111"/>
                </a:solidFill>
                <a:effectLst/>
                <a:latin typeface="Arial" panose="020B0604020202020204" pitchFamily="34" charset="0"/>
                <a:ea typeface="Calibri" panose="020F0502020204030204" pitchFamily="34" charset="0"/>
                <a:cs typeface="Times New Roman" panose="02020603050405020304" pitchFamily="18" charset="0"/>
              </a:rPr>
              <a:t>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b="1" dirty="0">
                <a:effectLst/>
                <a:latin typeface="Arial Black" panose="020B0A04020102020204" pitchFamily="34" charset="0"/>
                <a:ea typeface="Calibri" panose="020F0502020204030204" pitchFamily="34" charset="0"/>
                <a:cs typeface="Times New Roman" panose="02020603050405020304" pitchFamily="18" charset="0"/>
              </a:rPr>
              <a:t>APPLYING ALL THE PREPROCESSING TECHNIQUES WE USED ON EARLIER DATA SET IN TEST DATA SET</a:t>
            </a:r>
          </a:p>
        </p:txBody>
      </p:sp>
      <p:sp>
        <p:nvSpPr>
          <p:cNvPr id="6" name="TextBox 5">
            <a:extLst>
              <a:ext uri="{FF2B5EF4-FFF2-40B4-BE49-F238E27FC236}">
                <a16:creationId xmlns:a16="http://schemas.microsoft.com/office/drawing/2014/main" id="{D8C110AE-BBF4-5992-FF24-C9CE224FF822}"/>
              </a:ext>
            </a:extLst>
          </p:cNvPr>
          <p:cNvSpPr txBox="1"/>
          <p:nvPr/>
        </p:nvSpPr>
        <p:spPr>
          <a:xfrm>
            <a:off x="491417" y="878119"/>
            <a:ext cx="4296027" cy="369332"/>
          </a:xfrm>
          <a:prstGeom prst="rect">
            <a:avLst/>
          </a:prstGeom>
          <a:noFill/>
        </p:spPr>
        <p:txBody>
          <a:bodyPr wrap="square" rtlCol="0">
            <a:spAutoFit/>
          </a:bodyPr>
          <a:lstStyle/>
          <a:p>
            <a:r>
              <a:rPr lang="en-IN" b="1" dirty="0"/>
              <a:t>STANDARD SCALER</a:t>
            </a:r>
          </a:p>
        </p:txBody>
      </p:sp>
      <p:pic>
        <p:nvPicPr>
          <p:cNvPr id="5" name="Picture 4">
            <a:extLst>
              <a:ext uri="{FF2B5EF4-FFF2-40B4-BE49-F238E27FC236}">
                <a16:creationId xmlns:a16="http://schemas.microsoft.com/office/drawing/2014/main" id="{E0F6CF13-6645-43D7-DBD3-8ACFE09C5617}"/>
              </a:ext>
            </a:extLst>
          </p:cNvPr>
          <p:cNvPicPr>
            <a:picLocks noChangeAspect="1"/>
          </p:cNvPicPr>
          <p:nvPr/>
        </p:nvPicPr>
        <p:blipFill>
          <a:blip r:embed="rId2"/>
          <a:stretch>
            <a:fillRect/>
          </a:stretch>
        </p:blipFill>
        <p:spPr>
          <a:xfrm>
            <a:off x="647031" y="1606927"/>
            <a:ext cx="4140413" cy="2991004"/>
          </a:xfrm>
          <a:prstGeom prst="rect">
            <a:avLst/>
          </a:prstGeom>
        </p:spPr>
      </p:pic>
    </p:spTree>
    <p:extLst>
      <p:ext uri="{BB962C8B-B14F-4D97-AF65-F5344CB8AC3E}">
        <p14:creationId xmlns:p14="http://schemas.microsoft.com/office/powerpoint/2010/main" val="24407577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59580757-8252-63A0-7F12-A6F8DBBC0696}"/>
              </a:ext>
            </a:extLst>
          </p:cNvPr>
          <p:cNvSpPr txBox="1">
            <a:spLocks/>
          </p:cNvSpPr>
          <p:nvPr/>
        </p:nvSpPr>
        <p:spPr>
          <a:xfrm>
            <a:off x="798511" y="605118"/>
            <a:ext cx="9404723" cy="1400530"/>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sz="1800" b="1" dirty="0">
                <a:latin typeface="Arial Black" panose="020B0A04020102020204" pitchFamily="34" charset="0"/>
                <a:ea typeface="Calibri" panose="020F0502020204030204" pitchFamily="34" charset="0"/>
                <a:cs typeface="Times New Roman" panose="02020603050405020304" pitchFamily="18" charset="0"/>
              </a:rPr>
              <a:t>ABOUT THE DATASET:</a:t>
            </a:r>
            <a:endParaRPr lang="en-IN" sz="1800" dirty="0"/>
          </a:p>
        </p:txBody>
      </p:sp>
      <p:pic>
        <p:nvPicPr>
          <p:cNvPr id="6" name="Picture 5">
            <a:extLst>
              <a:ext uri="{FF2B5EF4-FFF2-40B4-BE49-F238E27FC236}">
                <a16:creationId xmlns:a16="http://schemas.microsoft.com/office/drawing/2014/main" id="{3B59A2A3-325D-8CD4-D08F-2FD116C39FDD}"/>
              </a:ext>
            </a:extLst>
          </p:cNvPr>
          <p:cNvPicPr>
            <a:picLocks noChangeAspect="1"/>
          </p:cNvPicPr>
          <p:nvPr/>
        </p:nvPicPr>
        <p:blipFill>
          <a:blip r:embed="rId2"/>
          <a:stretch>
            <a:fillRect/>
          </a:stretch>
        </p:blipFill>
        <p:spPr>
          <a:xfrm>
            <a:off x="858611" y="1297113"/>
            <a:ext cx="4034023" cy="4727875"/>
          </a:xfrm>
          <a:prstGeom prst="rect">
            <a:avLst/>
          </a:prstGeom>
        </p:spPr>
      </p:pic>
      <p:pic>
        <p:nvPicPr>
          <p:cNvPr id="9" name="Picture 8">
            <a:extLst>
              <a:ext uri="{FF2B5EF4-FFF2-40B4-BE49-F238E27FC236}">
                <a16:creationId xmlns:a16="http://schemas.microsoft.com/office/drawing/2014/main" id="{9FB30A3A-DA84-A2FD-D29D-54A47B477CF0}"/>
              </a:ext>
            </a:extLst>
          </p:cNvPr>
          <p:cNvPicPr>
            <a:picLocks noChangeAspect="1"/>
          </p:cNvPicPr>
          <p:nvPr/>
        </p:nvPicPr>
        <p:blipFill>
          <a:blip r:embed="rId3"/>
          <a:stretch>
            <a:fillRect/>
          </a:stretch>
        </p:blipFill>
        <p:spPr>
          <a:xfrm>
            <a:off x="5182512" y="2652414"/>
            <a:ext cx="6644080" cy="2017271"/>
          </a:xfrm>
          <a:prstGeom prst="rect">
            <a:avLst/>
          </a:prstGeom>
        </p:spPr>
      </p:pic>
    </p:spTree>
    <p:extLst>
      <p:ext uri="{BB962C8B-B14F-4D97-AF65-F5344CB8AC3E}">
        <p14:creationId xmlns:p14="http://schemas.microsoft.com/office/powerpoint/2010/main" val="252957537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A809618-AFE2-440E-CA61-52C241B7B867}"/>
              </a:ext>
            </a:extLst>
          </p:cNvPr>
          <p:cNvSpPr txBox="1">
            <a:spLocks/>
          </p:cNvSpPr>
          <p:nvPr/>
        </p:nvSpPr>
        <p:spPr>
          <a:xfrm>
            <a:off x="465402" y="-191603"/>
            <a:ext cx="9404723" cy="1400530"/>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nSpc>
                <a:spcPct val="107000"/>
              </a:lnSpc>
              <a:spcAft>
                <a:spcPts val="800"/>
              </a:spcAft>
            </a:pPr>
            <a:r>
              <a:rPr lang="en-IN" sz="1800" dirty="0">
                <a:solidFill>
                  <a:srgbClr val="111111"/>
                </a:solidFill>
                <a:effectLst/>
                <a:latin typeface="Arial" panose="020B0604020202020204" pitchFamily="34" charset="0"/>
                <a:ea typeface="Calibri" panose="020F0502020204030204" pitchFamily="34" charset="0"/>
                <a:cs typeface="Times New Roman" panose="02020603050405020304" pitchFamily="18" charset="0"/>
              </a:rPr>
              <a:t>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b="1" dirty="0">
                <a:effectLst/>
                <a:latin typeface="Arial Black" panose="020B0A04020102020204" pitchFamily="34" charset="0"/>
                <a:ea typeface="Calibri" panose="020F0502020204030204" pitchFamily="34" charset="0"/>
                <a:cs typeface="Times New Roman" panose="02020603050405020304" pitchFamily="18" charset="0"/>
              </a:rPr>
              <a:t>APPLYING ALL THE PREPROCESSING TECHNIQUES WE USED ON EARLIER DATA SET IN TEST DATA SET</a:t>
            </a:r>
          </a:p>
        </p:txBody>
      </p:sp>
      <p:sp>
        <p:nvSpPr>
          <p:cNvPr id="6" name="TextBox 5">
            <a:extLst>
              <a:ext uri="{FF2B5EF4-FFF2-40B4-BE49-F238E27FC236}">
                <a16:creationId xmlns:a16="http://schemas.microsoft.com/office/drawing/2014/main" id="{D8C110AE-BBF4-5992-FF24-C9CE224FF822}"/>
              </a:ext>
            </a:extLst>
          </p:cNvPr>
          <p:cNvSpPr txBox="1"/>
          <p:nvPr/>
        </p:nvSpPr>
        <p:spPr>
          <a:xfrm>
            <a:off x="491417" y="878119"/>
            <a:ext cx="4296027" cy="369332"/>
          </a:xfrm>
          <a:prstGeom prst="rect">
            <a:avLst/>
          </a:prstGeom>
          <a:noFill/>
        </p:spPr>
        <p:txBody>
          <a:bodyPr wrap="square" rtlCol="0">
            <a:spAutoFit/>
          </a:bodyPr>
          <a:lstStyle/>
          <a:p>
            <a:r>
              <a:rPr lang="en-IN" b="1" dirty="0"/>
              <a:t>PCA</a:t>
            </a:r>
          </a:p>
        </p:txBody>
      </p:sp>
      <p:pic>
        <p:nvPicPr>
          <p:cNvPr id="3" name="Picture 2">
            <a:extLst>
              <a:ext uri="{FF2B5EF4-FFF2-40B4-BE49-F238E27FC236}">
                <a16:creationId xmlns:a16="http://schemas.microsoft.com/office/drawing/2014/main" id="{CEBD10E5-3C41-7248-B332-3AA8A5D3BBFE}"/>
              </a:ext>
            </a:extLst>
          </p:cNvPr>
          <p:cNvPicPr>
            <a:picLocks noChangeAspect="1"/>
          </p:cNvPicPr>
          <p:nvPr/>
        </p:nvPicPr>
        <p:blipFill>
          <a:blip r:embed="rId2"/>
          <a:stretch>
            <a:fillRect/>
          </a:stretch>
        </p:blipFill>
        <p:spPr>
          <a:xfrm>
            <a:off x="569889" y="1486007"/>
            <a:ext cx="4877051" cy="2235315"/>
          </a:xfrm>
          <a:prstGeom prst="rect">
            <a:avLst/>
          </a:prstGeom>
        </p:spPr>
      </p:pic>
    </p:spTree>
    <p:extLst>
      <p:ext uri="{BB962C8B-B14F-4D97-AF65-F5344CB8AC3E}">
        <p14:creationId xmlns:p14="http://schemas.microsoft.com/office/powerpoint/2010/main" val="6767192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A809618-AFE2-440E-CA61-52C241B7B867}"/>
              </a:ext>
            </a:extLst>
          </p:cNvPr>
          <p:cNvSpPr txBox="1">
            <a:spLocks/>
          </p:cNvSpPr>
          <p:nvPr/>
        </p:nvSpPr>
        <p:spPr>
          <a:xfrm>
            <a:off x="493958" y="206220"/>
            <a:ext cx="9404723" cy="1400530"/>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nSpc>
                <a:spcPct val="107000"/>
              </a:lnSpc>
              <a:spcAft>
                <a:spcPts val="800"/>
              </a:spcAft>
            </a:pPr>
            <a:r>
              <a:rPr lang="en-IN" sz="1800" dirty="0">
                <a:solidFill>
                  <a:srgbClr val="111111"/>
                </a:solidFill>
                <a:effectLst/>
                <a:latin typeface="Arial" panose="020B0604020202020204" pitchFamily="34" charset="0"/>
                <a:ea typeface="Calibri" panose="020F0502020204030204" pitchFamily="34" charset="0"/>
                <a:cs typeface="Times New Roman" panose="02020603050405020304" pitchFamily="18" charset="0"/>
              </a:rPr>
              <a:t>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b="1" dirty="0">
                <a:effectLst/>
                <a:latin typeface="Arial Black" panose="020B0A04020102020204" pitchFamily="34" charset="0"/>
                <a:ea typeface="Calibri" panose="020F0502020204030204" pitchFamily="34" charset="0"/>
                <a:cs typeface="Times New Roman" panose="02020603050405020304" pitchFamily="18" charset="0"/>
              </a:rPr>
              <a:t>NOW WE ARE IMPORTING THE SAVED MODEL WE TRAINED ON TRAINING DATASET AND USE IT TO PREDICT HOUSE PRICE ON TEST DATA SET</a:t>
            </a:r>
          </a:p>
        </p:txBody>
      </p:sp>
      <p:pic>
        <p:nvPicPr>
          <p:cNvPr id="11" name="Picture 10">
            <a:extLst>
              <a:ext uri="{FF2B5EF4-FFF2-40B4-BE49-F238E27FC236}">
                <a16:creationId xmlns:a16="http://schemas.microsoft.com/office/drawing/2014/main" id="{925ACFBA-70FE-1181-0213-F9114ADA9106}"/>
              </a:ext>
            </a:extLst>
          </p:cNvPr>
          <p:cNvPicPr>
            <a:picLocks noChangeAspect="1"/>
          </p:cNvPicPr>
          <p:nvPr/>
        </p:nvPicPr>
        <p:blipFill>
          <a:blip r:embed="rId2"/>
          <a:stretch>
            <a:fillRect/>
          </a:stretch>
        </p:blipFill>
        <p:spPr>
          <a:xfrm>
            <a:off x="599738" y="1470588"/>
            <a:ext cx="5054860" cy="3714941"/>
          </a:xfrm>
          <a:prstGeom prst="rect">
            <a:avLst/>
          </a:prstGeom>
        </p:spPr>
      </p:pic>
    </p:spTree>
    <p:extLst>
      <p:ext uri="{BB962C8B-B14F-4D97-AF65-F5344CB8AC3E}">
        <p14:creationId xmlns:p14="http://schemas.microsoft.com/office/powerpoint/2010/main" val="418060480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F451474-17FA-2774-1C35-004268790827}"/>
              </a:ext>
            </a:extLst>
          </p:cNvPr>
          <p:cNvSpPr txBox="1">
            <a:spLocks/>
          </p:cNvSpPr>
          <p:nvPr/>
        </p:nvSpPr>
        <p:spPr>
          <a:xfrm>
            <a:off x="493958" y="-500362"/>
            <a:ext cx="9404723" cy="1400530"/>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nSpc>
                <a:spcPct val="107000"/>
              </a:lnSpc>
              <a:spcAft>
                <a:spcPts val="800"/>
              </a:spcAft>
            </a:pPr>
            <a:r>
              <a:rPr lang="en-IN" sz="1800" dirty="0">
                <a:solidFill>
                  <a:srgbClr val="111111"/>
                </a:solidFill>
                <a:effectLst/>
                <a:latin typeface="Arial" panose="020B0604020202020204" pitchFamily="34" charset="0"/>
                <a:ea typeface="Calibri" panose="020F0502020204030204" pitchFamily="34" charset="0"/>
                <a:cs typeface="Times New Roman" panose="02020603050405020304" pitchFamily="18" charset="0"/>
              </a:rPr>
              <a:t>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b="1" dirty="0">
                <a:effectLst/>
                <a:latin typeface="Arial Black" panose="020B0A04020102020204" pitchFamily="34" charset="0"/>
                <a:ea typeface="Calibri" panose="020F0502020204030204" pitchFamily="34" charset="0"/>
                <a:cs typeface="Times New Roman" panose="02020603050405020304" pitchFamily="18" charset="0"/>
              </a:rPr>
              <a:t>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b="1" dirty="0">
                <a:effectLst/>
                <a:latin typeface="Arial Black" panose="020B0A04020102020204" pitchFamily="34" charset="0"/>
                <a:ea typeface="Calibri" panose="020F0502020204030204" pitchFamily="34" charset="0"/>
                <a:cs typeface="Times New Roman" panose="02020603050405020304" pitchFamily="18" charset="0"/>
              </a:rPr>
              <a:t>CONCLUSION:</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TextBox 5">
            <a:extLst>
              <a:ext uri="{FF2B5EF4-FFF2-40B4-BE49-F238E27FC236}">
                <a16:creationId xmlns:a16="http://schemas.microsoft.com/office/drawing/2014/main" id="{D3A11796-111D-D22B-BBDD-647815E4A522}"/>
              </a:ext>
            </a:extLst>
          </p:cNvPr>
          <p:cNvSpPr txBox="1"/>
          <p:nvPr/>
        </p:nvSpPr>
        <p:spPr>
          <a:xfrm>
            <a:off x="493958" y="1369244"/>
            <a:ext cx="10461030" cy="5140190"/>
          </a:xfrm>
          <a:prstGeom prst="rect">
            <a:avLst/>
          </a:prstGeom>
          <a:noFill/>
        </p:spPr>
        <p:txBody>
          <a:bodyPr wrap="square">
            <a:spAutoFit/>
          </a:bodyPr>
          <a:lstStyle/>
          <a:p>
            <a:pPr marL="342900" lvl="0" indent="-342900">
              <a:lnSpc>
                <a:spcPct val="107000"/>
              </a:lnSpc>
              <a:spcAft>
                <a:spcPts val="800"/>
              </a:spcAft>
              <a:buFont typeface="Symbol" panose="05050102010706020507" pitchFamily="18" charset="2"/>
              <a:buChar char=""/>
            </a:pPr>
            <a:r>
              <a:rPr lang="en-IN" sz="1800" dirty="0">
                <a:effectLst/>
                <a:latin typeface="Calibri" panose="020F0502020204030204" pitchFamily="34" charset="0"/>
                <a:ea typeface="Calibri" panose="020F0502020204030204" pitchFamily="34" charset="0"/>
                <a:cs typeface="Times New Roman" panose="02020603050405020304" pitchFamily="18" charset="0"/>
              </a:rPr>
              <a:t>Key Findings and Conclusions of the Study</a:t>
            </a:r>
          </a:p>
          <a:p>
            <a:pPr marL="457200">
              <a:lnSpc>
                <a:spcPct val="107000"/>
              </a:lnSpc>
              <a:spcAft>
                <a:spcPts val="800"/>
              </a:spcAft>
            </a:pPr>
            <a:r>
              <a:rPr lang="en-IN" sz="1800" dirty="0">
                <a:effectLst/>
                <a:latin typeface="Calibri" panose="020F0502020204030204" pitchFamily="34" charset="0"/>
                <a:ea typeface="Calibri" panose="020F0502020204030204" pitchFamily="34" charset="0"/>
                <a:cs typeface="Times New Roman" panose="02020603050405020304" pitchFamily="18" charset="0"/>
              </a:rPr>
              <a:t>I can clearly see the correlation of size variables to price. The size variables I mean are house square feet, first floor square feet, garage area, basement square feet, No of Fireplaces, no of bathrooms. as the size of them increases price increases along with them there is strong positive correlation with size variables I mentioned above. People are obsessed with size of the house.</a:t>
            </a:r>
          </a:p>
          <a:p>
            <a:pPr marL="342900" lvl="0" indent="-342900">
              <a:lnSpc>
                <a:spcPct val="107000"/>
              </a:lnSpc>
              <a:spcAft>
                <a:spcPts val="800"/>
              </a:spcAft>
              <a:buFont typeface="Symbol" panose="05050102010706020507" pitchFamily="18" charset="2"/>
              <a:buChar char=""/>
            </a:pPr>
            <a:r>
              <a:rPr lang="en-IN" sz="1800" dirty="0">
                <a:effectLst/>
                <a:latin typeface="Calibri" panose="020F0502020204030204" pitchFamily="34" charset="0"/>
                <a:ea typeface="Calibri" panose="020F0502020204030204" pitchFamily="34" charset="0"/>
                <a:cs typeface="Times New Roman" panose="02020603050405020304" pitchFamily="18" charset="0"/>
              </a:rPr>
              <a:t>Learning Outcomes of the Study in respect of Data Science</a:t>
            </a:r>
          </a:p>
          <a:p>
            <a:pPr marL="457200">
              <a:lnSpc>
                <a:spcPct val="107000"/>
              </a:lnSpc>
              <a:spcAft>
                <a:spcPts val="800"/>
              </a:spcAft>
            </a:pPr>
            <a:r>
              <a:rPr lang="en-IN" sz="1800" dirty="0">
                <a:effectLst/>
                <a:latin typeface="Calibri" panose="020F0502020204030204" pitchFamily="34" charset="0"/>
                <a:ea typeface="Calibri" panose="020F0502020204030204" pitchFamily="34" charset="0"/>
                <a:cs typeface="Times New Roman" panose="02020603050405020304" pitchFamily="18" charset="0"/>
              </a:rPr>
              <a:t>As I mentioned earlier the size is directly proportional to Price. The best algorithm for this dataset is Ridge Regression. Although initially the testing score is 80% and Cross Validation Score is 86%. With the help of grid Search I can clock the Testing Score to 87% and Cross Validation Score to 87% </a:t>
            </a:r>
          </a:p>
          <a:p>
            <a:pPr marL="342900" lvl="0" indent="-342900">
              <a:lnSpc>
                <a:spcPct val="107000"/>
              </a:lnSpc>
              <a:spcAft>
                <a:spcPts val="800"/>
              </a:spcAft>
              <a:buFont typeface="Symbol" panose="05050102010706020507" pitchFamily="18" charset="2"/>
              <a:buChar char=""/>
            </a:pPr>
            <a:r>
              <a:rPr lang="en-IN" sz="1800" dirty="0">
                <a:effectLst/>
                <a:latin typeface="Calibri" panose="020F0502020204030204" pitchFamily="34" charset="0"/>
                <a:ea typeface="Calibri" panose="020F0502020204030204" pitchFamily="34" charset="0"/>
                <a:cs typeface="Times New Roman" panose="02020603050405020304" pitchFamily="18" charset="0"/>
              </a:rPr>
              <a:t>Limitations of this work and Scope for Future Work</a:t>
            </a:r>
          </a:p>
          <a:p>
            <a:pPr marL="457200">
              <a:lnSpc>
                <a:spcPct val="107000"/>
              </a:lnSpc>
              <a:spcAft>
                <a:spcPts val="800"/>
              </a:spcAft>
            </a:pPr>
            <a:r>
              <a:rPr lang="en-IN" sz="1800" dirty="0">
                <a:effectLst/>
                <a:latin typeface="Calibri" panose="020F0502020204030204" pitchFamily="34" charset="0"/>
                <a:ea typeface="Calibri" panose="020F0502020204030204" pitchFamily="34" charset="0"/>
                <a:cs typeface="Times New Roman" panose="02020603050405020304" pitchFamily="18" charset="0"/>
              </a:rPr>
              <a:t>The Limitations are some of the Categorical data may have ordinal relationship but we considered they don’t have ordinal relationship so in future someone with in depth industry knowledge may distinguish the data  and encode them </a:t>
            </a:r>
          </a:p>
          <a:p>
            <a:pPr marL="457200">
              <a:lnSpc>
                <a:spcPct val="107000"/>
              </a:lnSpc>
            </a:pPr>
            <a:r>
              <a:rPr lang="en-IN" sz="1800" b="1" dirty="0">
                <a:effectLst/>
                <a:latin typeface="Arial Black" panose="020B0A04020102020204" pitchFamily="34" charset="0"/>
                <a:ea typeface="Calibri" panose="020F0502020204030204" pitchFamily="34" charset="0"/>
                <a:cs typeface="Times New Roman" panose="02020603050405020304" pitchFamily="18" charset="0"/>
              </a:rPr>
              <a:t>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09337274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F451474-17FA-2774-1C35-004268790827}"/>
              </a:ext>
            </a:extLst>
          </p:cNvPr>
          <p:cNvSpPr txBox="1">
            <a:spLocks/>
          </p:cNvSpPr>
          <p:nvPr/>
        </p:nvSpPr>
        <p:spPr>
          <a:xfrm>
            <a:off x="1610238" y="2605035"/>
            <a:ext cx="9404723" cy="1400530"/>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nSpc>
                <a:spcPct val="107000"/>
              </a:lnSpc>
              <a:spcAft>
                <a:spcPts val="800"/>
              </a:spcAft>
            </a:pPr>
            <a:r>
              <a:rPr lang="en-IN" sz="1800" dirty="0">
                <a:solidFill>
                  <a:srgbClr val="111111"/>
                </a:solidFill>
                <a:effectLst/>
                <a:latin typeface="Arial" panose="020B0604020202020204" pitchFamily="34" charset="0"/>
                <a:ea typeface="Calibri" panose="020F0502020204030204" pitchFamily="34" charset="0"/>
                <a:cs typeface="Times New Roman" panose="02020603050405020304" pitchFamily="18" charset="0"/>
              </a:rPr>
              <a:t>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b="1" dirty="0">
                <a:effectLst/>
                <a:latin typeface="Arial Black" panose="020B0A04020102020204" pitchFamily="34" charset="0"/>
                <a:ea typeface="Calibri" panose="020F0502020204030204" pitchFamily="34" charset="0"/>
                <a:cs typeface="Times New Roman" panose="02020603050405020304" pitchFamily="18" charset="0"/>
              </a:rPr>
              <a:t>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3200" b="1" dirty="0">
                <a:latin typeface="Arial Black" panose="020B0A04020102020204" pitchFamily="34" charset="0"/>
                <a:ea typeface="Calibri" panose="020F0502020204030204" pitchFamily="34" charset="0"/>
                <a:cs typeface="Times New Roman" panose="02020603050405020304" pitchFamily="18" charset="0"/>
              </a:rPr>
              <a:t>THANK YOU FOR </a:t>
            </a:r>
            <a:r>
              <a:rPr lang="en-IN" sz="3200" b="1" dirty="0">
                <a:latin typeface="Arial Black" panose="020B0A04020102020204" pitchFamily="34" charset="0"/>
                <a:cs typeface="Times New Roman" panose="02020603050405020304" pitchFamily="18" charset="0"/>
              </a:rPr>
              <a:t>THE OPPORTUNITY</a:t>
            </a:r>
            <a:r>
              <a:rPr lang="en-IN" sz="3200" b="1" dirty="0">
                <a:latin typeface="Arial Black" panose="020B0A04020102020204" pitchFamily="34" charset="0"/>
                <a:ea typeface="Calibri" panose="020F0502020204030204" pitchFamily="34" charset="0"/>
                <a:cs typeface="Times New Roman" panose="02020603050405020304" pitchFamily="18" charset="0"/>
              </a:rPr>
              <a:t> </a:t>
            </a:r>
            <a:r>
              <a:rPr lang="en-IN" sz="1800" b="1" dirty="0">
                <a:effectLst/>
                <a:latin typeface="Arial Black" panose="020B0A04020102020204" pitchFamily="34" charset="0"/>
                <a:ea typeface="Calibri" panose="020F0502020204030204" pitchFamily="34" charset="0"/>
                <a:cs typeface="Times New Roman" panose="02020603050405020304" pitchFamily="18" charset="0"/>
              </a:rPr>
              <a:t>:</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5157213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0D5A07C6-7658-D884-1B53-B8A735578369}"/>
              </a:ext>
            </a:extLst>
          </p:cNvPr>
          <p:cNvSpPr txBox="1">
            <a:spLocks/>
          </p:cNvSpPr>
          <p:nvPr/>
        </p:nvSpPr>
        <p:spPr>
          <a:xfrm>
            <a:off x="588961" y="522568"/>
            <a:ext cx="9404723" cy="1400530"/>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sz="1800" b="1" dirty="0">
                <a:latin typeface="Arial Black" panose="020B0A04020102020204" pitchFamily="34" charset="0"/>
                <a:ea typeface="Calibri" panose="020F0502020204030204" pitchFamily="34" charset="0"/>
                <a:cs typeface="Times New Roman" panose="02020603050405020304" pitchFamily="18" charset="0"/>
              </a:rPr>
              <a:t>NULL VALUE CHECK:</a:t>
            </a:r>
            <a:endParaRPr lang="en-IN" sz="1800" dirty="0"/>
          </a:p>
        </p:txBody>
      </p:sp>
      <p:sp>
        <p:nvSpPr>
          <p:cNvPr id="9" name="Content Placeholder 2">
            <a:extLst>
              <a:ext uri="{FF2B5EF4-FFF2-40B4-BE49-F238E27FC236}">
                <a16:creationId xmlns:a16="http://schemas.microsoft.com/office/drawing/2014/main" id="{C350FCAC-82B0-FC46-630C-8335B08FB636}"/>
              </a:ext>
            </a:extLst>
          </p:cNvPr>
          <p:cNvSpPr txBox="1">
            <a:spLocks/>
          </p:cNvSpPr>
          <p:nvPr/>
        </p:nvSpPr>
        <p:spPr>
          <a:xfrm>
            <a:off x="818051" y="1222833"/>
            <a:ext cx="8946541" cy="419548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a:lstStyle>
          <a:p>
            <a:r>
              <a:rPr lang="en-IN" sz="1800" dirty="0">
                <a:solidFill>
                  <a:schemeClr val="bg2">
                    <a:lumMod val="20000"/>
                    <a:lumOff val="80000"/>
                  </a:schemeClr>
                </a:solidFill>
                <a:latin typeface="Arial" panose="020B0604020202020204" pitchFamily="34" charset="0"/>
                <a:ea typeface="Calibri" panose="020F0502020204030204" pitchFamily="34" charset="0"/>
              </a:rPr>
              <a:t>Checking null values present in data by heatmap</a:t>
            </a:r>
            <a:endParaRPr lang="en-IN" sz="1800" dirty="0">
              <a:solidFill>
                <a:schemeClr val="bg2">
                  <a:lumMod val="20000"/>
                  <a:lumOff val="80000"/>
                </a:schemeClr>
              </a:solidFill>
            </a:endParaRPr>
          </a:p>
          <a:p>
            <a:endParaRPr lang="en-IN" sz="1800" dirty="0">
              <a:solidFill>
                <a:srgbClr val="111111"/>
              </a:solidFill>
              <a:latin typeface="Arial" panose="020B0604020202020204" pitchFamily="34" charset="0"/>
              <a:ea typeface="Calibri" panose="020F0502020204030204" pitchFamily="34" charset="0"/>
            </a:endParaRPr>
          </a:p>
          <a:p>
            <a:endParaRPr lang="en-IN" sz="1800" dirty="0">
              <a:solidFill>
                <a:srgbClr val="111111"/>
              </a:solidFill>
              <a:latin typeface="Arial" panose="020B0604020202020204" pitchFamily="34" charset="0"/>
              <a:ea typeface="Calibri" panose="020F0502020204030204" pitchFamily="34" charset="0"/>
            </a:endParaRPr>
          </a:p>
        </p:txBody>
      </p:sp>
      <p:pic>
        <p:nvPicPr>
          <p:cNvPr id="6" name="Picture 5">
            <a:extLst>
              <a:ext uri="{FF2B5EF4-FFF2-40B4-BE49-F238E27FC236}">
                <a16:creationId xmlns:a16="http://schemas.microsoft.com/office/drawing/2014/main" id="{C58407B4-61BE-9690-09CC-480198DBA92F}"/>
              </a:ext>
            </a:extLst>
          </p:cNvPr>
          <p:cNvPicPr>
            <a:picLocks noChangeAspect="1"/>
          </p:cNvPicPr>
          <p:nvPr/>
        </p:nvPicPr>
        <p:blipFill>
          <a:blip r:embed="rId2"/>
          <a:stretch>
            <a:fillRect/>
          </a:stretch>
        </p:blipFill>
        <p:spPr>
          <a:xfrm>
            <a:off x="2083929" y="1684319"/>
            <a:ext cx="4113012" cy="4730205"/>
          </a:xfrm>
          <a:prstGeom prst="rect">
            <a:avLst/>
          </a:prstGeom>
        </p:spPr>
      </p:pic>
    </p:spTree>
    <p:extLst>
      <p:ext uri="{BB962C8B-B14F-4D97-AF65-F5344CB8AC3E}">
        <p14:creationId xmlns:p14="http://schemas.microsoft.com/office/powerpoint/2010/main" val="21181491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0D5A07C6-7658-D884-1B53-B8A735578369}"/>
              </a:ext>
            </a:extLst>
          </p:cNvPr>
          <p:cNvSpPr txBox="1">
            <a:spLocks/>
          </p:cNvSpPr>
          <p:nvPr/>
        </p:nvSpPr>
        <p:spPr>
          <a:xfrm>
            <a:off x="588961" y="522568"/>
            <a:ext cx="9404723" cy="1400530"/>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sz="1800" b="1" dirty="0">
                <a:latin typeface="Arial Black" panose="020B0A04020102020204" pitchFamily="34" charset="0"/>
                <a:ea typeface="Calibri" panose="020F0502020204030204" pitchFamily="34" charset="0"/>
                <a:cs typeface="Times New Roman" panose="02020603050405020304" pitchFamily="18" charset="0"/>
              </a:rPr>
              <a:t>NULL VALUE TREATMENT:</a:t>
            </a:r>
            <a:endParaRPr lang="en-IN" sz="1800" dirty="0"/>
          </a:p>
        </p:txBody>
      </p:sp>
      <p:sp>
        <p:nvSpPr>
          <p:cNvPr id="9" name="Content Placeholder 2">
            <a:extLst>
              <a:ext uri="{FF2B5EF4-FFF2-40B4-BE49-F238E27FC236}">
                <a16:creationId xmlns:a16="http://schemas.microsoft.com/office/drawing/2014/main" id="{C350FCAC-82B0-FC46-630C-8335B08FB636}"/>
              </a:ext>
            </a:extLst>
          </p:cNvPr>
          <p:cNvSpPr txBox="1">
            <a:spLocks/>
          </p:cNvSpPr>
          <p:nvPr/>
        </p:nvSpPr>
        <p:spPr>
          <a:xfrm>
            <a:off x="818051" y="1222833"/>
            <a:ext cx="8946541" cy="419548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a:lstStyle>
          <a:p>
            <a:r>
              <a:rPr lang="en-IN" sz="1800" dirty="0">
                <a:solidFill>
                  <a:schemeClr val="bg2">
                    <a:lumMod val="20000"/>
                    <a:lumOff val="80000"/>
                  </a:schemeClr>
                </a:solidFill>
                <a:latin typeface="Arial" panose="020B0604020202020204" pitchFamily="34" charset="0"/>
              </a:rPr>
              <a:t>NULL VALUES TREATED USING SIMPLE IMPUTER</a:t>
            </a:r>
          </a:p>
          <a:p>
            <a:r>
              <a:rPr lang="en-IN" sz="1800" dirty="0">
                <a:solidFill>
                  <a:schemeClr val="bg2">
                    <a:lumMod val="20000"/>
                    <a:lumOff val="80000"/>
                  </a:schemeClr>
                </a:solidFill>
                <a:latin typeface="Arial" panose="020B0604020202020204" pitchFamily="34" charset="0"/>
              </a:rPr>
              <a:t>"</a:t>
            </a:r>
            <a:r>
              <a:rPr lang="en-IN" sz="1800" dirty="0" err="1">
                <a:solidFill>
                  <a:schemeClr val="bg2">
                    <a:lumMod val="20000"/>
                    <a:lumOff val="80000"/>
                  </a:schemeClr>
                </a:solidFill>
                <a:latin typeface="Arial" panose="020B0604020202020204" pitchFamily="34" charset="0"/>
              </a:rPr>
              <a:t>PoolQC</a:t>
            </a:r>
            <a:r>
              <a:rPr lang="en-IN" sz="1800" dirty="0">
                <a:solidFill>
                  <a:schemeClr val="bg2">
                    <a:lumMod val="20000"/>
                    <a:lumOff val="80000"/>
                  </a:schemeClr>
                </a:solidFill>
                <a:latin typeface="Arial" panose="020B0604020202020204" pitchFamily="34" charset="0"/>
              </a:rPr>
              <a:t>","</a:t>
            </a:r>
            <a:r>
              <a:rPr lang="en-IN" sz="1800" dirty="0" err="1">
                <a:solidFill>
                  <a:schemeClr val="bg2">
                    <a:lumMod val="20000"/>
                    <a:lumOff val="80000"/>
                  </a:schemeClr>
                </a:solidFill>
                <a:latin typeface="Arial" panose="020B0604020202020204" pitchFamily="34" charset="0"/>
              </a:rPr>
              <a:t>MiscFeature</a:t>
            </a:r>
            <a:r>
              <a:rPr lang="en-IN" sz="1800" dirty="0">
                <a:solidFill>
                  <a:schemeClr val="bg2">
                    <a:lumMod val="20000"/>
                    <a:lumOff val="80000"/>
                  </a:schemeClr>
                </a:solidFill>
                <a:latin typeface="Arial" panose="020B0604020202020204" pitchFamily="34" charset="0"/>
              </a:rPr>
              <a:t>","Alley“ FEATURES DROPPED AS IT CONTAINS ALMOST ALL NULL VALUES</a:t>
            </a:r>
          </a:p>
          <a:p>
            <a:endParaRPr lang="en-IN" sz="1800" dirty="0">
              <a:solidFill>
                <a:srgbClr val="111111"/>
              </a:solidFill>
              <a:latin typeface="Arial" panose="020B0604020202020204" pitchFamily="34" charset="0"/>
              <a:ea typeface="Calibri" panose="020F0502020204030204" pitchFamily="34" charset="0"/>
            </a:endParaRPr>
          </a:p>
          <a:p>
            <a:endParaRPr lang="en-IN" sz="1800" dirty="0">
              <a:solidFill>
                <a:srgbClr val="111111"/>
              </a:solidFill>
              <a:latin typeface="Arial" panose="020B0604020202020204" pitchFamily="34" charset="0"/>
              <a:ea typeface="Calibri" panose="020F0502020204030204" pitchFamily="34" charset="0"/>
            </a:endParaRPr>
          </a:p>
        </p:txBody>
      </p:sp>
      <p:pic>
        <p:nvPicPr>
          <p:cNvPr id="3" name="Picture 2">
            <a:extLst>
              <a:ext uri="{FF2B5EF4-FFF2-40B4-BE49-F238E27FC236}">
                <a16:creationId xmlns:a16="http://schemas.microsoft.com/office/drawing/2014/main" id="{A54C7E74-266B-8D48-CB06-4B60B3FAEFB0}"/>
              </a:ext>
            </a:extLst>
          </p:cNvPr>
          <p:cNvPicPr>
            <a:picLocks noChangeAspect="1"/>
          </p:cNvPicPr>
          <p:nvPr/>
        </p:nvPicPr>
        <p:blipFill>
          <a:blip r:embed="rId2"/>
          <a:stretch>
            <a:fillRect/>
          </a:stretch>
        </p:blipFill>
        <p:spPr>
          <a:xfrm>
            <a:off x="1043253" y="2623363"/>
            <a:ext cx="8217322" cy="3340272"/>
          </a:xfrm>
          <a:prstGeom prst="rect">
            <a:avLst/>
          </a:prstGeom>
        </p:spPr>
      </p:pic>
    </p:spTree>
    <p:extLst>
      <p:ext uri="{BB962C8B-B14F-4D97-AF65-F5344CB8AC3E}">
        <p14:creationId xmlns:p14="http://schemas.microsoft.com/office/powerpoint/2010/main" val="26849528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3152A78-D1B9-055B-F328-176D1B221A43}"/>
              </a:ext>
            </a:extLst>
          </p:cNvPr>
          <p:cNvPicPr>
            <a:picLocks noChangeAspect="1"/>
          </p:cNvPicPr>
          <p:nvPr/>
        </p:nvPicPr>
        <p:blipFill>
          <a:blip r:embed="rId2"/>
          <a:stretch>
            <a:fillRect/>
          </a:stretch>
        </p:blipFill>
        <p:spPr>
          <a:xfrm>
            <a:off x="3311258" y="2009877"/>
            <a:ext cx="2507649" cy="3985222"/>
          </a:xfrm>
          <a:prstGeom prst="rect">
            <a:avLst/>
          </a:prstGeom>
        </p:spPr>
      </p:pic>
      <p:sp>
        <p:nvSpPr>
          <p:cNvPr id="8" name="Title 1">
            <a:extLst>
              <a:ext uri="{FF2B5EF4-FFF2-40B4-BE49-F238E27FC236}">
                <a16:creationId xmlns:a16="http://schemas.microsoft.com/office/drawing/2014/main" id="{BD7B3EE8-2D17-E022-BC6B-BF4D263D2699}"/>
              </a:ext>
            </a:extLst>
          </p:cNvPr>
          <p:cNvSpPr txBox="1">
            <a:spLocks/>
          </p:cNvSpPr>
          <p:nvPr/>
        </p:nvSpPr>
        <p:spPr>
          <a:xfrm>
            <a:off x="577085" y="566018"/>
            <a:ext cx="9404723" cy="1400530"/>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sz="1800" b="1" dirty="0">
                <a:latin typeface="Arial Black" panose="020B0A04020102020204" pitchFamily="34" charset="0"/>
                <a:ea typeface="Calibri" panose="020F0502020204030204" pitchFamily="34" charset="0"/>
                <a:cs typeface="Times New Roman" panose="02020603050405020304" pitchFamily="18" charset="0"/>
              </a:rPr>
              <a:t>NULL VALUE TREATMENT:</a:t>
            </a:r>
            <a:endParaRPr lang="en-IN" sz="1800" dirty="0"/>
          </a:p>
        </p:txBody>
      </p:sp>
      <p:sp>
        <p:nvSpPr>
          <p:cNvPr id="9" name="Content Placeholder 2">
            <a:extLst>
              <a:ext uri="{FF2B5EF4-FFF2-40B4-BE49-F238E27FC236}">
                <a16:creationId xmlns:a16="http://schemas.microsoft.com/office/drawing/2014/main" id="{A7D85770-B60D-3300-0B7F-619AF622D778}"/>
              </a:ext>
            </a:extLst>
          </p:cNvPr>
          <p:cNvSpPr txBox="1">
            <a:spLocks/>
          </p:cNvSpPr>
          <p:nvPr/>
        </p:nvSpPr>
        <p:spPr>
          <a:xfrm>
            <a:off x="818051" y="1222833"/>
            <a:ext cx="8946541" cy="419548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a:lstStyle>
          <a:p>
            <a:r>
              <a:rPr lang="en-IN" sz="1800" dirty="0">
                <a:solidFill>
                  <a:schemeClr val="bg2">
                    <a:lumMod val="20000"/>
                    <a:lumOff val="80000"/>
                  </a:schemeClr>
                </a:solidFill>
                <a:latin typeface="Arial" panose="020B0604020202020204" pitchFamily="34" charset="0"/>
              </a:rPr>
              <a:t>NULL VALUES ARE REMOVED</a:t>
            </a:r>
          </a:p>
          <a:p>
            <a:endParaRPr lang="en-IN" sz="1800" dirty="0">
              <a:solidFill>
                <a:srgbClr val="111111"/>
              </a:solidFill>
              <a:latin typeface="Arial" panose="020B0604020202020204" pitchFamily="34" charset="0"/>
              <a:ea typeface="Calibri" panose="020F0502020204030204" pitchFamily="34" charset="0"/>
            </a:endParaRPr>
          </a:p>
          <a:p>
            <a:endParaRPr lang="en-IN" sz="1800" dirty="0">
              <a:solidFill>
                <a:srgbClr val="111111"/>
              </a:solidFill>
              <a:latin typeface="Arial" panose="020B0604020202020204" pitchFamily="34" charset="0"/>
              <a:ea typeface="Calibri" panose="020F0502020204030204" pitchFamily="34" charset="0"/>
            </a:endParaRPr>
          </a:p>
        </p:txBody>
      </p:sp>
    </p:spTree>
    <p:extLst>
      <p:ext uri="{BB962C8B-B14F-4D97-AF65-F5344CB8AC3E}">
        <p14:creationId xmlns:p14="http://schemas.microsoft.com/office/powerpoint/2010/main" val="93665935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0E5580"/>
      </a:dk2>
      <a:lt2>
        <a:srgbClr val="EBEBEB"/>
      </a:lt2>
      <a:accent1>
        <a:srgbClr val="ACD433"/>
      </a:accent1>
      <a:accent2>
        <a:srgbClr val="E6C133"/>
      </a:accent2>
      <a:accent3>
        <a:srgbClr val="EF7A24"/>
      </a:accent3>
      <a:accent4>
        <a:srgbClr val="5AA0F5"/>
      </a:accent4>
      <a:accent5>
        <a:srgbClr val="75CEEC"/>
      </a:accent5>
      <a:accent6>
        <a:srgbClr val="65D6A0"/>
      </a:accent6>
      <a:hlink>
        <a:srgbClr val="C4E46E"/>
      </a:hlink>
      <a:folHlink>
        <a:srgbClr val="BDE0F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2000"/>
                <a:hueMod val="96000"/>
                <a:satMod val="128000"/>
                <a:lumMod val="114000"/>
              </a:schemeClr>
            </a:gs>
            <a:gs pos="100000">
              <a:schemeClr val="phClr">
                <a:shade val="62000"/>
                <a:hueMod val="100000"/>
                <a:satMod val="134000"/>
                <a:lumMod val="56000"/>
              </a:schemeClr>
            </a:gs>
          </a:gsLst>
          <a:path path="circle">
            <a:fillToRect l="45000" t="65000" r="125000" b="100000"/>
          </a:path>
        </a:gradFill>
        <a:blipFill rotWithShape="1">
          <a:blip xmlns:r="http://schemas.openxmlformats.org/officeDocument/2006/relationships" r:embed="rId1">
            <a:duotone>
              <a:schemeClr val="phClr">
                <a:shade val="62000"/>
                <a:hueMod val="108000"/>
                <a:satMod val="164000"/>
                <a:lumMod val="69000"/>
              </a:schemeClr>
              <a:schemeClr val="phClr">
                <a:tint val="96000"/>
                <a:hueMod val="90000"/>
                <a:satMod val="130000"/>
                <a:lumMod val="134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BACC050B-8757-4460-95D8-E37B46A6B421}"/>
    </a:ext>
  </a:extLst>
</a:theme>
</file>

<file path=docProps/app.xml><?xml version="1.0" encoding="utf-8"?>
<Properties xmlns="http://schemas.openxmlformats.org/officeDocument/2006/extended-properties" xmlns:vt="http://schemas.openxmlformats.org/officeDocument/2006/docPropsVTypes">
  <Template>Ion</Template>
  <TotalTime>216</TotalTime>
  <Words>1455</Words>
  <Application>Microsoft Office PowerPoint</Application>
  <PresentationFormat>Widescreen</PresentationFormat>
  <Paragraphs>160</Paragraphs>
  <Slides>63</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63</vt:i4>
      </vt:variant>
    </vt:vector>
  </HeadingPairs>
  <TitlesOfParts>
    <vt:vector size="72" baseType="lpstr">
      <vt:lpstr>Arial</vt:lpstr>
      <vt:lpstr>Arial Black</vt:lpstr>
      <vt:lpstr>Calibri</vt:lpstr>
      <vt:lpstr>Century Gothic</vt:lpstr>
      <vt:lpstr>Helvetica</vt:lpstr>
      <vt:lpstr>Symbol</vt:lpstr>
      <vt:lpstr>Times New Roman</vt:lpstr>
      <vt:lpstr>Wingdings 3</vt:lpstr>
      <vt:lpstr>Ion</vt:lpstr>
      <vt:lpstr>  HOUSING: PRICE PREDICTION  </vt:lpstr>
      <vt:lpstr>PowerPoint Presentation</vt:lpstr>
      <vt:lpstr>PowerPoint Presentation</vt:lpstr>
      <vt:lpstr>  Technical Requirements:  </vt:lpstr>
      <vt:lpstr>ABOUT THE DATASET: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E-retail factors for customer activation and retention: A case study from Indian e-commerce customers</dc:title>
  <dc:creator>Manivannan p</dc:creator>
  <cp:lastModifiedBy>Manivannan p</cp:lastModifiedBy>
  <cp:revision>42</cp:revision>
  <dcterms:created xsi:type="dcterms:W3CDTF">2022-05-12T17:05:37Z</dcterms:created>
  <dcterms:modified xsi:type="dcterms:W3CDTF">2022-06-27T15:07:01Z</dcterms:modified>
</cp:coreProperties>
</file>